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9"/>
  </p:notesMasterIdLst>
  <p:sldIdLst>
    <p:sldId id="256" r:id="rId2"/>
    <p:sldId id="267" r:id="rId3"/>
    <p:sldId id="269" r:id="rId4"/>
    <p:sldId id="257" r:id="rId5"/>
    <p:sldId id="271" r:id="rId6"/>
    <p:sldId id="299" r:id="rId7"/>
    <p:sldId id="272" r:id="rId8"/>
    <p:sldId id="273" r:id="rId9"/>
    <p:sldId id="275" r:id="rId10"/>
    <p:sldId id="277" r:id="rId11"/>
    <p:sldId id="300" r:id="rId12"/>
    <p:sldId id="320" r:id="rId13"/>
    <p:sldId id="318" r:id="rId14"/>
    <p:sldId id="321" r:id="rId15"/>
    <p:sldId id="322" r:id="rId16"/>
    <p:sldId id="323" r:id="rId17"/>
    <p:sldId id="302" r:id="rId18"/>
    <p:sldId id="279" r:id="rId19"/>
    <p:sldId id="328" r:id="rId20"/>
    <p:sldId id="301" r:id="rId21"/>
    <p:sldId id="281" r:id="rId22"/>
    <p:sldId id="282" r:id="rId23"/>
    <p:sldId id="283" r:id="rId24"/>
    <p:sldId id="324" r:id="rId25"/>
    <p:sldId id="325" r:id="rId26"/>
    <p:sldId id="326" r:id="rId27"/>
    <p:sldId id="327" r:id="rId28"/>
    <p:sldId id="329" r:id="rId29"/>
    <p:sldId id="308" r:id="rId30"/>
    <p:sldId id="291" r:id="rId31"/>
    <p:sldId id="330" r:id="rId32"/>
    <p:sldId id="331" r:id="rId33"/>
    <p:sldId id="292" r:id="rId34"/>
    <p:sldId id="293" r:id="rId35"/>
    <p:sldId id="294" r:id="rId36"/>
    <p:sldId id="295" r:id="rId37"/>
    <p:sldId id="296" r:id="rId38"/>
    <p:sldId id="297" r:id="rId39"/>
    <p:sldId id="298" r:id="rId40"/>
    <p:sldId id="258" r:id="rId41"/>
    <p:sldId id="259" r:id="rId42"/>
    <p:sldId id="260" r:id="rId43"/>
    <p:sldId id="261" r:id="rId44"/>
    <p:sldId id="262" r:id="rId45"/>
    <p:sldId id="263" r:id="rId46"/>
    <p:sldId id="264" r:id="rId47"/>
    <p:sldId id="265" r:id="rId48"/>
  </p:sldIdLst>
  <p:sldSz cx="18288000" cy="10287000"/>
  <p:notesSz cx="6858000" cy="9144000"/>
  <p:embeddedFontLst>
    <p:embeddedFont>
      <p:font typeface="Calibri" panose="020F0502020204030204" pitchFamily="34" charset="0"/>
      <p:regular r:id="rId50"/>
      <p:bold r:id="rId51"/>
      <p:italic r:id="rId52"/>
      <p:boldItalic r:id="rId53"/>
    </p:embeddedFont>
    <p:embeddedFont>
      <p:font typeface="Raleway Bold" pitchFamily="2" charset="77"/>
      <p:regular r:id="rId54"/>
      <p:bold r:id="rId55"/>
    </p:embeddedFont>
    <p:embeddedFont>
      <p:font typeface="Raleway Medium" pitchFamily="2" charset="77"/>
      <p:regular r:id="rId56"/>
      <p:italic r:id="rId57"/>
    </p:embeddedFont>
    <p:embeddedFont>
      <p:font typeface="Raleway Semi-Bold" pitchFamily="2" charset="77"/>
      <p:regular r:id="rId58"/>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22" autoAdjust="0"/>
    <p:restoredTop sz="94650" autoAdjust="0"/>
  </p:normalViewPr>
  <p:slideViewPr>
    <p:cSldViewPr>
      <p:cViewPr varScale="1">
        <p:scale>
          <a:sx n="80" d="100"/>
          <a:sy n="80" d="100"/>
        </p:scale>
        <p:origin x="312"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KR"/>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CB0-3B4A-BFE4-03942739B706}"/>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CB0-3B4A-BFE4-03942739B706}"/>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7CB0-3B4A-BFE4-03942739B706}"/>
            </c:ext>
          </c:extLst>
        </c:ser>
        <c:dLbls>
          <c:showLegendKey val="0"/>
          <c:showVal val="0"/>
          <c:showCatName val="0"/>
          <c:showSerName val="0"/>
          <c:showPercent val="0"/>
          <c:showBubbleSize val="0"/>
        </c:dLbls>
        <c:gapWidth val="219"/>
        <c:overlap val="-27"/>
        <c:axId val="792624863"/>
        <c:axId val="792625263"/>
      </c:barChart>
      <c:catAx>
        <c:axId val="792624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KR"/>
          </a:p>
        </c:txPr>
        <c:crossAx val="792625263"/>
        <c:crosses val="autoZero"/>
        <c:auto val="1"/>
        <c:lblAlgn val="ctr"/>
        <c:lblOffset val="100"/>
        <c:noMultiLvlLbl val="0"/>
      </c:catAx>
      <c:valAx>
        <c:axId val="7926252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KR"/>
          </a:p>
        </c:txPr>
        <c:crossAx val="792624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K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K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K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330707-CA9A-5041-98AF-0293AB0384D7}" type="datetimeFigureOut">
              <a:rPr lang="en-KR" smtClean="0"/>
              <a:t>2024/02/25</a:t>
            </a:fld>
            <a:endParaRPr lang="en-K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K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K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E11F3-D64F-4848-9644-A24711597AC7}" type="slidenum">
              <a:rPr lang="en-KR" smtClean="0"/>
              <a:t>‹#›</a:t>
            </a:fld>
            <a:endParaRPr lang="en-KR"/>
          </a:p>
        </p:txBody>
      </p:sp>
    </p:spTree>
    <p:extLst>
      <p:ext uri="{BB962C8B-B14F-4D97-AF65-F5344CB8AC3E}">
        <p14:creationId xmlns:p14="http://schemas.microsoft.com/office/powerpoint/2010/main" val="1397381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CDA8B663-EBFB-BE49-95AA-D2E8C089E55A}" type="slidenum">
              <a:rPr lang="en-KR" smtClean="0"/>
              <a:t>28</a:t>
            </a:fld>
            <a:endParaRPr lang="en-KR"/>
          </a:p>
        </p:txBody>
      </p:sp>
    </p:spTree>
    <p:extLst>
      <p:ext uri="{BB962C8B-B14F-4D97-AF65-F5344CB8AC3E}">
        <p14:creationId xmlns:p14="http://schemas.microsoft.com/office/powerpoint/2010/main" val="35085515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KR" dirty="0"/>
          </a:p>
        </p:txBody>
      </p:sp>
      <p:sp>
        <p:nvSpPr>
          <p:cNvPr id="4" name="Slide Number Placeholder 3"/>
          <p:cNvSpPr>
            <a:spLocks noGrp="1"/>
          </p:cNvSpPr>
          <p:nvPr>
            <p:ph type="sldNum" sz="quarter" idx="5"/>
          </p:nvPr>
        </p:nvSpPr>
        <p:spPr/>
        <p:txBody>
          <a:bodyPr/>
          <a:lstStyle/>
          <a:p>
            <a:fld id="{CDA8B663-EBFB-BE49-95AA-D2E8C089E55A}" type="slidenum">
              <a:rPr lang="en-KR" smtClean="0"/>
              <a:t>29</a:t>
            </a:fld>
            <a:endParaRPr lang="en-KR"/>
          </a:p>
        </p:txBody>
      </p:sp>
    </p:spTree>
    <p:extLst>
      <p:ext uri="{BB962C8B-B14F-4D97-AF65-F5344CB8AC3E}">
        <p14:creationId xmlns:p14="http://schemas.microsoft.com/office/powerpoint/2010/main" val="223070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Freeform 2"/>
          <p:cNvSpPr/>
          <p:nvPr/>
        </p:nvSpPr>
        <p:spPr>
          <a:xfrm rot="-10800000">
            <a:off x="-33867" y="0"/>
            <a:ext cx="11159067" cy="10287000"/>
          </a:xfrm>
          <a:custGeom>
            <a:avLst/>
            <a:gdLst/>
            <a:ahLst/>
            <a:cxnLst/>
            <a:rect l="l" t="t" r="r" b="b"/>
            <a:pathLst>
              <a:path w="11853512" h="11853512">
                <a:moveTo>
                  <a:pt x="0" y="0"/>
                </a:moveTo>
                <a:lnTo>
                  <a:pt x="11853513" y="0"/>
                </a:lnTo>
                <a:lnTo>
                  <a:pt x="11853513" y="11853512"/>
                </a:lnTo>
                <a:lnTo>
                  <a:pt x="0" y="118535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08050" y="2014066"/>
            <a:ext cx="5746778" cy="6258867"/>
          </a:xfrm>
          <a:custGeom>
            <a:avLst/>
            <a:gdLst/>
            <a:ahLst/>
            <a:cxnLst/>
            <a:rect l="l" t="t" r="r" b="b"/>
            <a:pathLst>
              <a:path w="5746778" h="6258867">
                <a:moveTo>
                  <a:pt x="0" y="0"/>
                </a:moveTo>
                <a:lnTo>
                  <a:pt x="5746778" y="0"/>
                </a:lnTo>
                <a:lnTo>
                  <a:pt x="5746778" y="6258868"/>
                </a:lnTo>
                <a:lnTo>
                  <a:pt x="0" y="62588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219200" y="3142433"/>
            <a:ext cx="8380612" cy="2708434"/>
          </a:xfrm>
          <a:prstGeom prst="rect">
            <a:avLst/>
          </a:prstGeom>
        </p:spPr>
        <p:txBody>
          <a:bodyPr lIns="0" tIns="0" rIns="0" bIns="0" rtlCol="0" anchor="t">
            <a:spAutoFit/>
          </a:bodyPr>
          <a:lstStyle/>
          <a:p>
            <a:pPr marL="0" lvl="1" indent="0"/>
            <a:r>
              <a:rPr lang="en-US" sz="8800" b="1" spc="-668" dirty="0">
                <a:solidFill>
                  <a:srgbClr val="00694C"/>
                </a:solidFill>
                <a:latin typeface="Raleway Medium"/>
              </a:rPr>
              <a:t>Recommender </a:t>
            </a:r>
          </a:p>
          <a:p>
            <a:pPr marL="0" lvl="1" indent="0"/>
            <a:r>
              <a:rPr lang="en-US" sz="8800" b="1" spc="-668" dirty="0">
                <a:solidFill>
                  <a:srgbClr val="00694C"/>
                </a:solidFill>
                <a:latin typeface="Raleway Medium"/>
              </a:rPr>
              <a:t>System for Movies</a:t>
            </a:r>
          </a:p>
        </p:txBody>
      </p:sp>
      <p:sp>
        <p:nvSpPr>
          <p:cNvPr id="5" name="TextBox 5"/>
          <p:cNvSpPr txBox="1"/>
          <p:nvPr/>
        </p:nvSpPr>
        <p:spPr>
          <a:xfrm>
            <a:off x="1219200" y="6611167"/>
            <a:ext cx="9179504" cy="2086212"/>
          </a:xfrm>
          <a:prstGeom prst="rect">
            <a:avLst/>
          </a:prstGeom>
        </p:spPr>
        <p:txBody>
          <a:bodyPr lIns="0" tIns="0" rIns="0" bIns="0" rtlCol="0" anchor="t">
            <a:spAutoFit/>
          </a:bodyPr>
          <a:lstStyle/>
          <a:p>
            <a:pPr marL="0" lvl="1" indent="0">
              <a:lnSpc>
                <a:spcPct val="150000"/>
              </a:lnSpc>
            </a:pPr>
            <a:r>
              <a:rPr lang="en-US" sz="4800" spc="-276" dirty="0">
                <a:solidFill>
                  <a:srgbClr val="00694C"/>
                </a:solidFill>
                <a:latin typeface="Raleway Medium"/>
              </a:rPr>
              <a:t>INFO411</a:t>
            </a:r>
          </a:p>
          <a:p>
            <a:pPr marL="0" lvl="1" indent="0">
              <a:lnSpc>
                <a:spcPct val="150000"/>
              </a:lnSpc>
            </a:pPr>
            <a:r>
              <a:rPr lang="en-US" sz="4800" spc="-276" dirty="0">
                <a:solidFill>
                  <a:srgbClr val="00694C"/>
                </a:solidFill>
                <a:latin typeface="Raleway Medium"/>
              </a:rPr>
              <a:t>FT – Group()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219199" y="2075229"/>
            <a:ext cx="10972801" cy="1545167"/>
          </a:xfrm>
          <a:prstGeom prst="rect">
            <a:avLst/>
          </a:prstGeom>
        </p:spPr>
        <p:txBody>
          <a:bodyPr wrap="square" lIns="0" tIns="0" rIns="0" bIns="0" rtlCol="0" anchor="t">
            <a:spAutoFit/>
          </a:bodyPr>
          <a:lstStyle/>
          <a:p>
            <a:pPr marL="0" lvl="1" indent="0"/>
            <a:r>
              <a:rPr lang="en-US" sz="10041" b="1" spc="-461" dirty="0">
                <a:solidFill>
                  <a:srgbClr val="00694C"/>
                </a:solidFill>
                <a:latin typeface="Raleway Medium"/>
              </a:rPr>
              <a:t>METHODS</a:t>
            </a:r>
          </a:p>
        </p:txBody>
      </p:sp>
      <p:sp>
        <p:nvSpPr>
          <p:cNvPr id="5" name="TextBox 4">
            <a:extLst>
              <a:ext uri="{FF2B5EF4-FFF2-40B4-BE49-F238E27FC236}">
                <a16:creationId xmlns:a16="http://schemas.microsoft.com/office/drawing/2014/main" id="{8255BCB1-797C-7C4B-8A47-C7671D08A19F}"/>
              </a:ext>
            </a:extLst>
          </p:cNvPr>
          <p:cNvSpPr txBox="1"/>
          <p:nvPr/>
        </p:nvSpPr>
        <p:spPr>
          <a:xfrm>
            <a:off x="2675467" y="6129867"/>
            <a:ext cx="184731" cy="369332"/>
          </a:xfrm>
          <a:prstGeom prst="rect">
            <a:avLst/>
          </a:prstGeom>
          <a:noFill/>
        </p:spPr>
        <p:txBody>
          <a:bodyPr wrap="none" rtlCol="0">
            <a:spAutoFit/>
          </a:bodyPr>
          <a:lstStyle/>
          <a:p>
            <a:endParaRPr lang="en-KR" dirty="0"/>
          </a:p>
        </p:txBody>
      </p:sp>
    </p:spTree>
    <p:extLst>
      <p:ext uri="{BB962C8B-B14F-4D97-AF65-F5344CB8AC3E}">
        <p14:creationId xmlns:p14="http://schemas.microsoft.com/office/powerpoint/2010/main" val="3456914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3030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PROPOSE APPROACHES</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1943100" y="3467100"/>
            <a:ext cx="14401800" cy="4505336"/>
          </a:xfrm>
          <a:prstGeom prst="rect">
            <a:avLst/>
          </a:prstGeom>
          <a:noFill/>
        </p:spPr>
        <p:txBody>
          <a:bodyPr wrap="square" rtlCol="0">
            <a:spAutoFit/>
          </a:bodyPr>
          <a:lstStyle/>
          <a:p>
            <a:pPr marL="742950" indent="-742950">
              <a:lnSpc>
                <a:spcPct val="150000"/>
              </a:lnSpc>
              <a:buFont typeface="+mj-lt"/>
              <a:buAutoNum type="arabicPeriod"/>
            </a:pPr>
            <a:r>
              <a:rPr lang="en-US" sz="6600" dirty="0"/>
              <a:t>Regularized model</a:t>
            </a:r>
            <a:endParaRPr lang="en-KR" sz="6600" dirty="0"/>
          </a:p>
          <a:p>
            <a:pPr marL="742950" indent="-742950">
              <a:lnSpc>
                <a:spcPct val="150000"/>
              </a:lnSpc>
              <a:buFont typeface="+mj-lt"/>
              <a:buAutoNum type="arabicPeriod"/>
            </a:pPr>
            <a:r>
              <a:rPr lang="en-US" sz="6600" dirty="0"/>
              <a:t>Matrix factorization with SGD</a:t>
            </a:r>
          </a:p>
          <a:p>
            <a:pPr marL="742950" indent="-742950">
              <a:lnSpc>
                <a:spcPct val="150000"/>
              </a:lnSpc>
              <a:buFont typeface="+mj-lt"/>
              <a:buAutoNum type="arabicPeriod"/>
            </a:pPr>
            <a:r>
              <a:rPr lang="en-KR" sz="6600" dirty="0"/>
              <a:t>Support Vector Machines (SVM)</a:t>
            </a:r>
          </a:p>
        </p:txBody>
      </p:sp>
    </p:spTree>
    <p:extLst>
      <p:ext uri="{BB962C8B-B14F-4D97-AF65-F5344CB8AC3E}">
        <p14:creationId xmlns:p14="http://schemas.microsoft.com/office/powerpoint/2010/main" val="28293051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3030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BASE MODEL</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1943100" y="2933700"/>
            <a:ext cx="14401800" cy="6186309"/>
          </a:xfrm>
          <a:prstGeom prst="rect">
            <a:avLst/>
          </a:prstGeom>
          <a:noFill/>
        </p:spPr>
        <p:txBody>
          <a:bodyPr wrap="square" rtlCol="0">
            <a:spAutoFit/>
          </a:bodyPr>
          <a:lstStyle/>
          <a:p>
            <a:pPr marL="571500" indent="-571500">
              <a:buFont typeface="Arial" panose="020B0604020202020204" pitchFamily="34" charset="0"/>
              <a:buChar char="•"/>
            </a:pPr>
            <a:r>
              <a:rPr lang="en-US" sz="3600" dirty="0"/>
              <a:t>Base model predicts the average rating for each movie as the rating for all users. It assumes that all movies have the same average rating, regardless of user preferences.</a:t>
            </a:r>
          </a:p>
          <a:p>
            <a:endParaRPr lang="en-US" sz="3600" dirty="0"/>
          </a:p>
          <a:p>
            <a:pPr marL="571500" indent="-571500">
              <a:buFont typeface="Arial" panose="020B0604020202020204" pitchFamily="34" charset="0"/>
              <a:buChar char="•"/>
            </a:pPr>
            <a:r>
              <a:rPr lang="en-US" sz="3600" dirty="0"/>
              <a:t>The predictions are made by calculating the mean rating across all movies in the training set and assigning this average rating to each movie in the test set.</a:t>
            </a:r>
          </a:p>
          <a:p>
            <a:endParaRPr lang="en-US" sz="3600" dirty="0"/>
          </a:p>
          <a:p>
            <a:pPr marL="571500" indent="-571500">
              <a:buFont typeface="Arial" panose="020B0604020202020204" pitchFamily="34" charset="0"/>
              <a:buChar char="•"/>
            </a:pPr>
            <a:r>
              <a:rPr lang="en-US" sz="3600" dirty="0"/>
              <a:t>This model serves as a simple baseline for comparison with more sophisticated models.</a:t>
            </a:r>
          </a:p>
          <a:p>
            <a:endParaRPr lang="en-US" sz="3600" dirty="0"/>
          </a:p>
        </p:txBody>
      </p:sp>
    </p:spTree>
    <p:extLst>
      <p:ext uri="{BB962C8B-B14F-4D97-AF65-F5344CB8AC3E}">
        <p14:creationId xmlns:p14="http://schemas.microsoft.com/office/powerpoint/2010/main" val="2775443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3030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BASE MODEL</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1943100" y="7165074"/>
            <a:ext cx="14401800" cy="1200329"/>
          </a:xfrm>
          <a:prstGeom prst="rect">
            <a:avLst/>
          </a:prstGeom>
          <a:noFill/>
        </p:spPr>
        <p:txBody>
          <a:bodyPr wrap="square" rtlCol="0">
            <a:spAutoFit/>
          </a:bodyPr>
          <a:lstStyle/>
          <a:p>
            <a:endParaRPr lang="en-US" sz="3600" dirty="0"/>
          </a:p>
          <a:p>
            <a:r>
              <a:rPr lang="en-US" sz="3600" dirty="0"/>
              <a:t>RMSE score of base model stands at </a:t>
            </a:r>
            <a:r>
              <a:rPr lang="en-US" sz="3600" b="1" dirty="0"/>
              <a:t>1.055647</a:t>
            </a:r>
            <a:r>
              <a:rPr lang="en-US" sz="3600" dirty="0"/>
              <a:t>.</a:t>
            </a:r>
            <a:endParaRPr lang="en-KR" sz="3600" dirty="0"/>
          </a:p>
        </p:txBody>
      </p:sp>
      <p:pic>
        <p:nvPicPr>
          <p:cNvPr id="5" name="Picture 4">
            <a:extLst>
              <a:ext uri="{FF2B5EF4-FFF2-40B4-BE49-F238E27FC236}">
                <a16:creationId xmlns:a16="http://schemas.microsoft.com/office/drawing/2014/main" id="{DE6542A7-6A42-A04F-A597-DF074B8246A0}"/>
              </a:ext>
            </a:extLst>
          </p:cNvPr>
          <p:cNvPicPr>
            <a:picLocks noChangeAspect="1"/>
          </p:cNvPicPr>
          <p:nvPr/>
        </p:nvPicPr>
        <p:blipFill>
          <a:blip r:embed="rId2"/>
          <a:stretch>
            <a:fillRect/>
          </a:stretch>
        </p:blipFill>
        <p:spPr>
          <a:xfrm>
            <a:off x="2247900" y="3744291"/>
            <a:ext cx="13792200" cy="2798417"/>
          </a:xfrm>
          <a:prstGeom prst="rect">
            <a:avLst/>
          </a:prstGeom>
        </p:spPr>
      </p:pic>
    </p:spTree>
    <p:extLst>
      <p:ext uri="{BB962C8B-B14F-4D97-AF65-F5344CB8AC3E}">
        <p14:creationId xmlns:p14="http://schemas.microsoft.com/office/powerpoint/2010/main" val="1967102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3030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REGULARIZED MODEL</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1943100" y="2670393"/>
            <a:ext cx="14401800" cy="6740307"/>
          </a:xfrm>
          <a:prstGeom prst="rect">
            <a:avLst/>
          </a:prstGeom>
          <a:noFill/>
        </p:spPr>
        <p:txBody>
          <a:bodyPr wrap="square" rtlCol="0">
            <a:spAutoFit/>
          </a:bodyPr>
          <a:lstStyle/>
          <a:p>
            <a:r>
              <a:rPr lang="en-US" sz="3600" dirty="0"/>
              <a:t>Regularization is a technique used in machine learning and statistical models to prevent overfitting or reduce the complexity of the model. Overfitting refers to the phenomenon where the model fits too closely to the training data, resulting in reduced generalization ability on new data. Regularization helps mitigate overfitting and improve the performance of the model.</a:t>
            </a:r>
          </a:p>
          <a:p>
            <a:endParaRPr lang="en-US" sz="3600" dirty="0"/>
          </a:p>
          <a:p>
            <a:r>
              <a:rPr lang="en-US" sz="3600" dirty="0"/>
              <a:t>Normalized averages adjust the ratings for each movie by subtracting the overall dataset's mean rating. When using ratings data for movies, we first calculate the mean rating of all ratings in the entire dataset. Then, for each movie's ratings, we subtract this overall mean to adjust for the specific effect of that movie. This allows us to consider whether a particular movie receives ratings higher or lower than the dataset's overall characteristics.</a:t>
            </a:r>
            <a:endParaRPr lang="en-KR" sz="3600" dirty="0"/>
          </a:p>
        </p:txBody>
      </p:sp>
    </p:spTree>
    <p:extLst>
      <p:ext uri="{BB962C8B-B14F-4D97-AF65-F5344CB8AC3E}">
        <p14:creationId xmlns:p14="http://schemas.microsoft.com/office/powerpoint/2010/main" val="2807143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3030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REGULARIZED MODEL</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1943100" y="2670393"/>
            <a:ext cx="14401800" cy="5078313"/>
          </a:xfrm>
          <a:prstGeom prst="rect">
            <a:avLst/>
          </a:prstGeom>
          <a:noFill/>
        </p:spPr>
        <p:txBody>
          <a:bodyPr wrap="square" rtlCol="0">
            <a:spAutoFit/>
          </a:bodyPr>
          <a:lstStyle/>
          <a:p>
            <a:r>
              <a:rPr lang="en-US" sz="3600" dirty="0"/>
              <a:t>L2 regularization (also known as Ridge regularization) is applied to prevent overfitting in the context of linear regression.</a:t>
            </a:r>
          </a:p>
          <a:p>
            <a:endParaRPr lang="en-US" sz="3600" dirty="0"/>
          </a:p>
          <a:p>
            <a:r>
              <a:rPr lang="en-US" sz="3600" dirty="0"/>
              <a:t>Lambda is a parameter that controls the strength of regularization. Regularization helps control the complexity of the model, preventing overfitting and enhancing generalization performance. As lambda increases, the regularization strength increases, causing the model's coefficients (or parameters) to shrink more. This allows the model to rely less on the training data and learn more general patterns.</a:t>
            </a:r>
            <a:endParaRPr lang="en-KR" sz="3600" dirty="0"/>
          </a:p>
        </p:txBody>
      </p:sp>
    </p:spTree>
    <p:extLst>
      <p:ext uri="{BB962C8B-B14F-4D97-AF65-F5344CB8AC3E}">
        <p14:creationId xmlns:p14="http://schemas.microsoft.com/office/powerpoint/2010/main" val="531346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3030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REGULARIZED MODEL</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1943100" y="2116395"/>
            <a:ext cx="14401800" cy="7294305"/>
          </a:xfrm>
          <a:prstGeom prst="rect">
            <a:avLst/>
          </a:prstGeom>
          <a:noFill/>
        </p:spPr>
        <p:txBody>
          <a:bodyPr wrap="square" rtlCol="0">
            <a:spAutoFit/>
          </a:bodyPr>
          <a:lstStyle/>
          <a:p>
            <a:r>
              <a:rPr lang="en-US" sz="3600" dirty="0"/>
              <a:t>Regularized Movie Averages: Normalize the average ratings per movie using a hyperparameter called lambda. Lambda is utilized to regulate the strength of regularization, limiting overly large estimates and enhancing the stability of the model.</a:t>
            </a:r>
          </a:p>
          <a:p>
            <a:endParaRPr lang="en-US" sz="3600" dirty="0"/>
          </a:p>
          <a:p>
            <a:r>
              <a:rPr lang="en-US" sz="3600" dirty="0"/>
              <a:t>Regularized User Averages: Normalize the average ratings per user using the lambda parameter. This adjusts individual ratings for each user, thereby improving the overall generalization performance of the model.</a:t>
            </a:r>
          </a:p>
          <a:p>
            <a:endParaRPr lang="en-US" sz="3600" dirty="0"/>
          </a:p>
          <a:p>
            <a:r>
              <a:rPr lang="en-US" sz="3600" dirty="0"/>
              <a:t>Regularized Model Predictions: Perform rating predictions on the test set using the regularized movie and user averages. This model employs regularization to prevent overfitting and enhance generalization performance by using the regularized averages.</a:t>
            </a:r>
            <a:endParaRPr lang="en-KR" sz="3600" dirty="0"/>
          </a:p>
        </p:txBody>
      </p:sp>
    </p:spTree>
    <p:extLst>
      <p:ext uri="{BB962C8B-B14F-4D97-AF65-F5344CB8AC3E}">
        <p14:creationId xmlns:p14="http://schemas.microsoft.com/office/powerpoint/2010/main" val="3470084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3030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REGULARIZED MODEL</a:t>
            </a:r>
            <a:endParaRPr lang="en-US" sz="6000" spc="-276" dirty="0">
              <a:solidFill>
                <a:srgbClr val="00694C"/>
              </a:solidFill>
              <a:latin typeface="Raleway Medium"/>
            </a:endParaRPr>
          </a:p>
        </p:txBody>
      </p:sp>
      <p:graphicFrame>
        <p:nvGraphicFramePr>
          <p:cNvPr id="4" name="Table 4">
            <a:extLst>
              <a:ext uri="{FF2B5EF4-FFF2-40B4-BE49-F238E27FC236}">
                <a16:creationId xmlns:a16="http://schemas.microsoft.com/office/drawing/2014/main" id="{C37294E2-FE2D-8244-AB5C-4B7B7A807A0D}"/>
              </a:ext>
            </a:extLst>
          </p:cNvPr>
          <p:cNvGraphicFramePr>
            <a:graphicFrameLocks noGrp="1"/>
          </p:cNvGraphicFramePr>
          <p:nvPr>
            <p:extLst>
              <p:ext uri="{D42A27DB-BD31-4B8C-83A1-F6EECF244321}">
                <p14:modId xmlns:p14="http://schemas.microsoft.com/office/powerpoint/2010/main" val="2096338397"/>
              </p:ext>
            </p:extLst>
          </p:nvPr>
        </p:nvGraphicFramePr>
        <p:xfrm>
          <a:off x="1295400" y="2781300"/>
          <a:ext cx="15697200" cy="6370320"/>
        </p:xfrm>
        <a:graphic>
          <a:graphicData uri="http://schemas.openxmlformats.org/drawingml/2006/table">
            <a:tbl>
              <a:tblPr firstRow="1" bandRow="1">
                <a:tableStyleId>{5940675A-B579-460E-94D1-54222C63F5DA}</a:tableStyleId>
              </a:tblPr>
              <a:tblGrid>
                <a:gridCol w="7848600">
                  <a:extLst>
                    <a:ext uri="{9D8B030D-6E8A-4147-A177-3AD203B41FA5}">
                      <a16:colId xmlns:a16="http://schemas.microsoft.com/office/drawing/2014/main" val="1215129611"/>
                    </a:ext>
                  </a:extLst>
                </a:gridCol>
                <a:gridCol w="7848600">
                  <a:extLst>
                    <a:ext uri="{9D8B030D-6E8A-4147-A177-3AD203B41FA5}">
                      <a16:colId xmlns:a16="http://schemas.microsoft.com/office/drawing/2014/main" val="2963811359"/>
                    </a:ext>
                  </a:extLst>
                </a:gridCol>
              </a:tblGrid>
              <a:tr h="685800">
                <a:tc>
                  <a:txBody>
                    <a:bodyPr/>
                    <a:lstStyle/>
                    <a:p>
                      <a:pPr algn="ctr"/>
                      <a:r>
                        <a:rPr lang="en-US" sz="4000" b="1" dirty="0"/>
                        <a:t>Strengths</a:t>
                      </a:r>
                      <a:endParaRPr lang="en-KR" sz="4000" b="1" dirty="0"/>
                    </a:p>
                  </a:txBody>
                  <a:tcPr/>
                </a:tc>
                <a:tc>
                  <a:txBody>
                    <a:bodyPr/>
                    <a:lstStyle/>
                    <a:p>
                      <a:pPr algn="ctr"/>
                      <a:r>
                        <a:rPr lang="en-US" sz="4000" b="1" dirty="0"/>
                        <a:t>Limitations</a:t>
                      </a:r>
                      <a:endParaRPr lang="en-KR" sz="4000" b="1" dirty="0"/>
                    </a:p>
                  </a:txBody>
                  <a:tcPr/>
                </a:tc>
                <a:extLst>
                  <a:ext uri="{0D108BD9-81ED-4DB2-BD59-A6C34878D82A}">
                    <a16:rowId xmlns:a16="http://schemas.microsoft.com/office/drawing/2014/main" val="952734043"/>
                  </a:ext>
                </a:extLst>
              </a:tr>
              <a:tr h="1417320">
                <a:tc>
                  <a:txBody>
                    <a:bodyPr/>
                    <a:lstStyle/>
                    <a:p>
                      <a:r>
                        <a:rPr lang="en-US" sz="2100" dirty="0"/>
                        <a:t>Regularization helps prevent overfitting by penalizing large coefficients or model complexity, thereby encouraging simpler models that generalize better to unseen data.</a:t>
                      </a:r>
                      <a:endParaRPr lang="en-KR" sz="2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Regularization methods often shrink coefficients towards zero, which can make the model less interpretable, especially if feature importance is important for understanding the underlying relationships in the data.</a:t>
                      </a:r>
                      <a:endParaRPr lang="en-KR" sz="2100" dirty="0"/>
                    </a:p>
                  </a:txBody>
                  <a:tcPr/>
                </a:tc>
                <a:extLst>
                  <a:ext uri="{0D108BD9-81ED-4DB2-BD59-A6C34878D82A}">
                    <a16:rowId xmlns:a16="http://schemas.microsoft.com/office/drawing/2014/main" val="2263167582"/>
                  </a:ext>
                </a:extLst>
              </a:tr>
              <a:tr h="1417320">
                <a:tc>
                  <a:txBody>
                    <a:bodyPr/>
                    <a:lstStyle/>
                    <a:p>
                      <a:r>
                        <a:rPr lang="en-US" sz="2100" dirty="0"/>
                        <a:t>By reducing model complexity, regularization can improve the model's ability to generalize well to new, unseen data.</a:t>
                      </a:r>
                    </a:p>
                  </a:txBody>
                  <a:tcPr/>
                </a:tc>
                <a:tc>
                  <a:txBody>
                    <a:bodyPr/>
                    <a:lstStyle/>
                    <a:p>
                      <a:r>
                        <a:rPr lang="en-US" sz="2100" dirty="0"/>
                        <a:t>Regularization parameters (e.g., lambda in Ridge or alpha in Lasso) need to be tuned, which requires additional effort and computational resources.</a:t>
                      </a:r>
                      <a:endParaRPr lang="en-KR" sz="2100" dirty="0"/>
                    </a:p>
                  </a:txBody>
                  <a:tcPr/>
                </a:tc>
                <a:extLst>
                  <a:ext uri="{0D108BD9-81ED-4DB2-BD59-A6C34878D82A}">
                    <a16:rowId xmlns:a16="http://schemas.microsoft.com/office/drawing/2014/main" val="500579614"/>
                  </a:ext>
                </a:extLst>
              </a:tr>
              <a:tr h="1417320">
                <a:tc>
                  <a:txBody>
                    <a:bodyPr/>
                    <a:lstStyle/>
                    <a:p>
                      <a:r>
                        <a:rPr lang="en-US" sz="2100" b="0" i="0" u="none" strike="noStrike" kern="1200" dirty="0">
                          <a:solidFill>
                            <a:schemeClr val="tx1"/>
                          </a:solidFill>
                          <a:effectLst/>
                          <a:latin typeface="+mn-lt"/>
                          <a:ea typeface="+mn-ea"/>
                          <a:cs typeface="+mn-cs"/>
                        </a:rPr>
                        <a:t>Regularization techniques such as Ridge Regression can effectively handle multicollinearity in the data by shrinking the coefficients of correlated features.</a:t>
                      </a:r>
                    </a:p>
                  </a:txBody>
                  <a:tcPr/>
                </a:tc>
                <a:tc>
                  <a:txBody>
                    <a:bodyPr/>
                    <a:lstStyle/>
                    <a:p>
                      <a:r>
                        <a:rPr lang="en-US" sz="2100" b="0" i="0" u="none" strike="noStrike" kern="1200" dirty="0">
                          <a:solidFill>
                            <a:schemeClr val="tx1"/>
                          </a:solidFill>
                          <a:effectLst/>
                          <a:latin typeface="+mn-lt"/>
                          <a:ea typeface="+mn-ea"/>
                          <a:cs typeface="+mn-cs"/>
                        </a:rPr>
                        <a:t>In some cases, regularization may shrink coefficients too aggressively, leading to the exclusion of important features from the model.</a:t>
                      </a:r>
                    </a:p>
                  </a:txBody>
                  <a:tcPr/>
                </a:tc>
                <a:extLst>
                  <a:ext uri="{0D108BD9-81ED-4DB2-BD59-A6C34878D82A}">
                    <a16:rowId xmlns:a16="http://schemas.microsoft.com/office/drawing/2014/main" val="2051910579"/>
                  </a:ext>
                </a:extLst>
              </a:tr>
              <a:tr h="1417320">
                <a:tc>
                  <a:txBody>
                    <a:bodyPr/>
                    <a:lstStyle/>
                    <a:p>
                      <a:r>
                        <a:rPr lang="en-US" sz="2100" dirty="0"/>
                        <a:t>With regularization, practitioners have control over the amount of regularization applied, allowing them to balance model complexity and performance.</a:t>
                      </a:r>
                      <a:endParaRPr lang="en-KR" sz="2100" dirty="0"/>
                    </a:p>
                  </a:txBody>
                  <a:tcPr/>
                </a:tc>
                <a:tc>
                  <a:txBody>
                    <a:bodyPr/>
                    <a:lstStyle/>
                    <a:p>
                      <a:r>
                        <a:rPr lang="en-US" sz="2100" dirty="0"/>
                        <a:t>Many regularization techniques assume a linear relationship between predictors and the response variable, which may not hold true in all cases and could limit the model's flexibility.</a:t>
                      </a:r>
                      <a:endParaRPr lang="en-KR" sz="2100" dirty="0"/>
                    </a:p>
                  </a:txBody>
                  <a:tcPr/>
                </a:tc>
                <a:extLst>
                  <a:ext uri="{0D108BD9-81ED-4DB2-BD59-A6C34878D82A}">
                    <a16:rowId xmlns:a16="http://schemas.microsoft.com/office/drawing/2014/main" val="2421076407"/>
                  </a:ext>
                </a:extLst>
              </a:tr>
            </a:tbl>
          </a:graphicData>
        </a:graphic>
      </p:graphicFrame>
    </p:spTree>
    <p:extLst>
      <p:ext uri="{BB962C8B-B14F-4D97-AF65-F5344CB8AC3E}">
        <p14:creationId xmlns:p14="http://schemas.microsoft.com/office/powerpoint/2010/main" val="842159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3030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Matrix factorization with SGD</a:t>
            </a:r>
            <a:endParaRPr lang="en-US" sz="6000" spc="-276" dirty="0">
              <a:solidFill>
                <a:srgbClr val="00694C"/>
              </a:solidFill>
              <a:latin typeface="Raleway Medium"/>
            </a:endParaRPr>
          </a:p>
        </p:txBody>
      </p:sp>
      <p:sp>
        <p:nvSpPr>
          <p:cNvPr id="4" name="TextBox 3">
            <a:extLst>
              <a:ext uri="{FF2B5EF4-FFF2-40B4-BE49-F238E27FC236}">
                <a16:creationId xmlns:a16="http://schemas.microsoft.com/office/drawing/2014/main" id="{B7C8A59F-50B8-B948-9F7C-CCA04C8FEF5D}"/>
              </a:ext>
            </a:extLst>
          </p:cNvPr>
          <p:cNvSpPr txBox="1"/>
          <p:nvPr/>
        </p:nvSpPr>
        <p:spPr>
          <a:xfrm>
            <a:off x="1943100" y="2670393"/>
            <a:ext cx="14401800" cy="3970318"/>
          </a:xfrm>
          <a:prstGeom prst="rect">
            <a:avLst/>
          </a:prstGeom>
          <a:noFill/>
        </p:spPr>
        <p:txBody>
          <a:bodyPr wrap="square" rtlCol="0">
            <a:spAutoFit/>
          </a:bodyPr>
          <a:lstStyle/>
          <a:p>
            <a:r>
              <a:rPr lang="en-US" sz="3600" dirty="0"/>
              <a:t>Matrix factorization with SGD (Stochastic Gradient Descent) is a machine learning technique used for collaborative filtering-based recommendation systems. It involves decomposing a large matrix into two or more matrices of lower dimensionality to capture latent features or characteristics of the data. The SGD optimization algorithm is then applied to iteratively update the parameters of the factorized matrices to minimize the prediction error between the reconstructed matrix and the original matrix.</a:t>
            </a:r>
            <a:endParaRPr lang="en-KR" sz="3600" dirty="0"/>
          </a:p>
        </p:txBody>
      </p:sp>
    </p:spTree>
    <p:extLst>
      <p:ext uri="{BB962C8B-B14F-4D97-AF65-F5344CB8AC3E}">
        <p14:creationId xmlns:p14="http://schemas.microsoft.com/office/powerpoint/2010/main" val="372758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3030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Matrix factorization with SGD</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7C006F29-A20C-854D-8020-9C4B3BEA8523}"/>
              </a:ext>
            </a:extLst>
          </p:cNvPr>
          <p:cNvSpPr txBox="1"/>
          <p:nvPr/>
        </p:nvSpPr>
        <p:spPr>
          <a:xfrm>
            <a:off x="1943100" y="2670393"/>
            <a:ext cx="14401800" cy="3416320"/>
          </a:xfrm>
          <a:prstGeom prst="rect">
            <a:avLst/>
          </a:prstGeom>
          <a:noFill/>
        </p:spPr>
        <p:txBody>
          <a:bodyPr wrap="square" rtlCol="0">
            <a:spAutoFit/>
          </a:bodyPr>
          <a:lstStyle/>
          <a:p>
            <a:r>
              <a:rPr lang="en-US" sz="3600" dirty="0"/>
              <a:t>Matrix factorization with SGD is commonly used in recommendation systems, particularly for collaborative filtering tasks, where the goal is to predict the preferences or ratings of users for items they have not yet interacted with. This approach is suitable for scenarios where there is implicit or explicit feedback data, such as user ratings for movies, products, or articles.</a:t>
            </a:r>
            <a:endParaRPr lang="en-KR" sz="3600" dirty="0"/>
          </a:p>
        </p:txBody>
      </p:sp>
    </p:spTree>
    <p:extLst>
      <p:ext uri="{BB962C8B-B14F-4D97-AF65-F5344CB8AC3E}">
        <p14:creationId xmlns:p14="http://schemas.microsoft.com/office/powerpoint/2010/main" val="1237858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1485900"/>
            <a:ext cx="6248400" cy="1395895"/>
          </a:xfrm>
          <a:prstGeom prst="rect">
            <a:avLst/>
          </a:prstGeom>
        </p:spPr>
        <p:txBody>
          <a:bodyPr wrap="square" lIns="0" tIns="0" rIns="0" bIns="0" rtlCol="0" anchor="t">
            <a:spAutoFit/>
          </a:bodyPr>
          <a:lstStyle/>
          <a:p>
            <a:pPr marL="0" lvl="1" indent="0">
              <a:lnSpc>
                <a:spcPts val="5400"/>
              </a:lnSpc>
            </a:pPr>
            <a:r>
              <a:rPr lang="en-US" sz="6600" b="1" spc="-276" dirty="0">
                <a:solidFill>
                  <a:srgbClr val="00694C"/>
                </a:solidFill>
                <a:latin typeface="Raleway Medium"/>
              </a:rPr>
              <a:t>Contribution</a:t>
            </a:r>
          </a:p>
          <a:p>
            <a:pPr marL="0" lvl="1" indent="0" algn="ctr">
              <a:lnSpc>
                <a:spcPts val="5400"/>
              </a:lnSpc>
            </a:pPr>
            <a:endParaRPr lang="en-US" sz="6000" spc="-276" dirty="0">
              <a:solidFill>
                <a:srgbClr val="00694C"/>
              </a:solidFill>
              <a:latin typeface="Raleway Medium"/>
            </a:endParaRPr>
          </a:p>
        </p:txBody>
      </p:sp>
      <p:graphicFrame>
        <p:nvGraphicFramePr>
          <p:cNvPr id="5" name="Table 5">
            <a:extLst>
              <a:ext uri="{FF2B5EF4-FFF2-40B4-BE49-F238E27FC236}">
                <a16:creationId xmlns:a16="http://schemas.microsoft.com/office/drawing/2014/main" id="{C1780BA5-56B5-7A4B-B3F4-6ECD3993BFAD}"/>
              </a:ext>
            </a:extLst>
          </p:cNvPr>
          <p:cNvGraphicFramePr>
            <a:graphicFrameLocks noGrp="1"/>
          </p:cNvGraphicFramePr>
          <p:nvPr>
            <p:extLst>
              <p:ext uri="{D42A27DB-BD31-4B8C-83A1-F6EECF244321}">
                <p14:modId xmlns:p14="http://schemas.microsoft.com/office/powerpoint/2010/main" val="4141066351"/>
              </p:ext>
            </p:extLst>
          </p:nvPr>
        </p:nvGraphicFramePr>
        <p:xfrm>
          <a:off x="2324100" y="2881795"/>
          <a:ext cx="13639800" cy="5919305"/>
        </p:xfrm>
        <a:graphic>
          <a:graphicData uri="http://schemas.openxmlformats.org/drawingml/2006/table">
            <a:tbl>
              <a:tblPr firstRow="1" bandRow="1">
                <a:tableStyleId>{5940675A-B579-460E-94D1-54222C63F5DA}</a:tableStyleId>
              </a:tblPr>
              <a:tblGrid>
                <a:gridCol w="4546600">
                  <a:extLst>
                    <a:ext uri="{9D8B030D-6E8A-4147-A177-3AD203B41FA5}">
                      <a16:colId xmlns:a16="http://schemas.microsoft.com/office/drawing/2014/main" val="2308667833"/>
                    </a:ext>
                  </a:extLst>
                </a:gridCol>
                <a:gridCol w="4546600">
                  <a:extLst>
                    <a:ext uri="{9D8B030D-6E8A-4147-A177-3AD203B41FA5}">
                      <a16:colId xmlns:a16="http://schemas.microsoft.com/office/drawing/2014/main" val="4030917251"/>
                    </a:ext>
                  </a:extLst>
                </a:gridCol>
                <a:gridCol w="4546600">
                  <a:extLst>
                    <a:ext uri="{9D8B030D-6E8A-4147-A177-3AD203B41FA5}">
                      <a16:colId xmlns:a16="http://schemas.microsoft.com/office/drawing/2014/main" val="4171758383"/>
                    </a:ext>
                  </a:extLst>
                </a:gridCol>
              </a:tblGrid>
              <a:tr h="845615">
                <a:tc>
                  <a:txBody>
                    <a:bodyPr/>
                    <a:lstStyle/>
                    <a:p>
                      <a:pPr algn="ctr"/>
                      <a:r>
                        <a:rPr lang="en-KR" sz="2800" b="1" dirty="0"/>
                        <a:t>Name</a:t>
                      </a:r>
                    </a:p>
                  </a:txBody>
                  <a:tcPr/>
                </a:tc>
                <a:tc>
                  <a:txBody>
                    <a:bodyPr/>
                    <a:lstStyle/>
                    <a:p>
                      <a:pPr algn="ctr"/>
                      <a:r>
                        <a:rPr lang="en-KR" sz="2800" b="1" dirty="0"/>
                        <a:t>UOW ID</a:t>
                      </a:r>
                    </a:p>
                  </a:txBody>
                  <a:tcPr/>
                </a:tc>
                <a:tc>
                  <a:txBody>
                    <a:bodyPr/>
                    <a:lstStyle/>
                    <a:p>
                      <a:pPr algn="ctr"/>
                      <a:r>
                        <a:rPr lang="en-KR" sz="2800" b="1" dirty="0"/>
                        <a:t>Contribution Rate</a:t>
                      </a:r>
                    </a:p>
                  </a:txBody>
                  <a:tcPr/>
                </a:tc>
                <a:extLst>
                  <a:ext uri="{0D108BD9-81ED-4DB2-BD59-A6C34878D82A}">
                    <a16:rowId xmlns:a16="http://schemas.microsoft.com/office/drawing/2014/main" val="3648486219"/>
                  </a:ext>
                </a:extLst>
              </a:tr>
              <a:tr h="845615">
                <a:tc>
                  <a:txBody>
                    <a:bodyPr/>
                    <a:lstStyle/>
                    <a:p>
                      <a:pPr algn="ctr"/>
                      <a:r>
                        <a:rPr lang="en-KR" sz="2800" dirty="0"/>
                        <a:t>Min Hein Htet</a:t>
                      </a:r>
                    </a:p>
                  </a:txBody>
                  <a:tcPr/>
                </a:tc>
                <a:tc>
                  <a:txBody>
                    <a:bodyPr/>
                    <a:lstStyle/>
                    <a:p>
                      <a:pPr algn="ctr"/>
                      <a:endParaRPr lang="en-KR" sz="2800" dirty="0"/>
                    </a:p>
                  </a:txBody>
                  <a:tcPr/>
                </a:tc>
                <a:tc>
                  <a:txBody>
                    <a:bodyPr/>
                    <a:lstStyle/>
                    <a:p>
                      <a:pPr algn="ctr"/>
                      <a:r>
                        <a:rPr lang="en-KR" sz="2800" dirty="0"/>
                        <a:t>100%</a:t>
                      </a:r>
                    </a:p>
                  </a:txBody>
                  <a:tcPr/>
                </a:tc>
                <a:extLst>
                  <a:ext uri="{0D108BD9-81ED-4DB2-BD59-A6C34878D82A}">
                    <a16:rowId xmlns:a16="http://schemas.microsoft.com/office/drawing/2014/main" val="939273085"/>
                  </a:ext>
                </a:extLst>
              </a:tr>
              <a:tr h="845615">
                <a:tc>
                  <a:txBody>
                    <a:bodyPr/>
                    <a:lstStyle/>
                    <a:p>
                      <a:pPr algn="ctr"/>
                      <a:r>
                        <a:rPr lang="en-KR" sz="2800" dirty="0"/>
                        <a:t>Yeonjae Lim</a:t>
                      </a:r>
                    </a:p>
                  </a:txBody>
                  <a:tcPr/>
                </a:tc>
                <a:tc>
                  <a:txBody>
                    <a:bodyPr/>
                    <a:lstStyle/>
                    <a:p>
                      <a:pPr algn="ctr"/>
                      <a:r>
                        <a:rPr lang="en-KR" sz="2800" dirty="0"/>
                        <a:t>7914180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KR" sz="2800" dirty="0"/>
                        <a:t>100%</a:t>
                      </a:r>
                    </a:p>
                  </a:txBody>
                  <a:tcPr/>
                </a:tc>
                <a:extLst>
                  <a:ext uri="{0D108BD9-81ED-4DB2-BD59-A6C34878D82A}">
                    <a16:rowId xmlns:a16="http://schemas.microsoft.com/office/drawing/2014/main" val="3821799108"/>
                  </a:ext>
                </a:extLst>
              </a:tr>
              <a:tr h="845615">
                <a:tc>
                  <a:txBody>
                    <a:bodyPr/>
                    <a:lstStyle/>
                    <a:p>
                      <a:pPr algn="ctr"/>
                      <a:r>
                        <a:rPr lang="en-KR" sz="2800" dirty="0"/>
                        <a:t>Phyo Wai Lin</a:t>
                      </a:r>
                    </a:p>
                  </a:txBody>
                  <a:tcPr/>
                </a:tc>
                <a:tc>
                  <a:txBody>
                    <a:bodyPr/>
                    <a:lstStyle/>
                    <a:p>
                      <a:pPr algn="ctr"/>
                      <a:endParaRPr lang="en-KR"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KR" sz="2800" dirty="0"/>
                        <a:t>100%</a:t>
                      </a:r>
                    </a:p>
                  </a:txBody>
                  <a:tcPr/>
                </a:tc>
                <a:extLst>
                  <a:ext uri="{0D108BD9-81ED-4DB2-BD59-A6C34878D82A}">
                    <a16:rowId xmlns:a16="http://schemas.microsoft.com/office/drawing/2014/main" val="3936427809"/>
                  </a:ext>
                </a:extLst>
              </a:tr>
              <a:tr h="845615">
                <a:tc>
                  <a:txBody>
                    <a:bodyPr/>
                    <a:lstStyle/>
                    <a:p>
                      <a:pPr algn="ctr"/>
                      <a:r>
                        <a:rPr lang="en-KR" sz="2800" dirty="0"/>
                        <a:t>Jiwon Moon</a:t>
                      </a:r>
                    </a:p>
                  </a:txBody>
                  <a:tcPr/>
                </a:tc>
                <a:tc>
                  <a:txBody>
                    <a:bodyPr/>
                    <a:lstStyle/>
                    <a:p>
                      <a:pPr algn="ctr"/>
                      <a:endParaRPr lang="en-KR"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KR" sz="2800" dirty="0"/>
                        <a:t>100%</a:t>
                      </a:r>
                    </a:p>
                  </a:txBody>
                  <a:tcPr/>
                </a:tc>
                <a:extLst>
                  <a:ext uri="{0D108BD9-81ED-4DB2-BD59-A6C34878D82A}">
                    <a16:rowId xmlns:a16="http://schemas.microsoft.com/office/drawing/2014/main" val="3459467561"/>
                  </a:ext>
                </a:extLst>
              </a:tr>
              <a:tr h="845615">
                <a:tc>
                  <a:txBody>
                    <a:bodyPr/>
                    <a:lstStyle/>
                    <a:p>
                      <a:pPr algn="ctr"/>
                      <a:r>
                        <a:rPr lang="en-KR" sz="2800" dirty="0"/>
                        <a:t>Nann Wutt Yee</a:t>
                      </a:r>
                    </a:p>
                  </a:txBody>
                  <a:tcPr/>
                </a:tc>
                <a:tc>
                  <a:txBody>
                    <a:bodyPr/>
                    <a:lstStyle/>
                    <a:p>
                      <a:pPr algn="ctr"/>
                      <a:endParaRPr lang="en-KR"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KR" sz="2800" dirty="0"/>
                        <a:t>100%</a:t>
                      </a:r>
                    </a:p>
                  </a:txBody>
                  <a:tcPr/>
                </a:tc>
                <a:extLst>
                  <a:ext uri="{0D108BD9-81ED-4DB2-BD59-A6C34878D82A}">
                    <a16:rowId xmlns:a16="http://schemas.microsoft.com/office/drawing/2014/main" val="1322191094"/>
                  </a:ext>
                </a:extLst>
              </a:tr>
              <a:tr h="845615">
                <a:tc>
                  <a:txBody>
                    <a:bodyPr/>
                    <a:lstStyle/>
                    <a:p>
                      <a:pPr algn="ctr"/>
                      <a:r>
                        <a:rPr lang="en-KR" sz="2800" dirty="0"/>
                        <a:t>Jordy Yansen</a:t>
                      </a:r>
                    </a:p>
                  </a:txBody>
                  <a:tcPr/>
                </a:tc>
                <a:tc>
                  <a:txBody>
                    <a:bodyPr/>
                    <a:lstStyle/>
                    <a:p>
                      <a:pPr algn="ctr"/>
                      <a:endParaRPr lang="en-KR" sz="28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KR" sz="2800" dirty="0"/>
                        <a:t>100%</a:t>
                      </a:r>
                    </a:p>
                  </a:txBody>
                  <a:tcPr/>
                </a:tc>
                <a:extLst>
                  <a:ext uri="{0D108BD9-81ED-4DB2-BD59-A6C34878D82A}">
                    <a16:rowId xmlns:a16="http://schemas.microsoft.com/office/drawing/2014/main" val="781404368"/>
                  </a:ext>
                </a:extLst>
              </a:tr>
            </a:tbl>
          </a:graphicData>
        </a:graphic>
      </p:graphicFrame>
    </p:spTree>
    <p:extLst>
      <p:ext uri="{BB962C8B-B14F-4D97-AF65-F5344CB8AC3E}">
        <p14:creationId xmlns:p14="http://schemas.microsoft.com/office/powerpoint/2010/main" val="1214019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3030200" cy="830997"/>
          </a:xfrm>
          <a:prstGeom prst="rect">
            <a:avLst/>
          </a:prstGeom>
        </p:spPr>
        <p:txBody>
          <a:bodyPr wrap="square" lIns="0" tIns="0" rIns="0" bIns="0" rtlCol="0" anchor="t">
            <a:spAutoFit/>
          </a:bodyPr>
          <a:lstStyle/>
          <a:p>
            <a:pPr marL="0" lvl="1" indent="0"/>
            <a:r>
              <a:rPr lang="en-US" sz="5400" b="1" spc="-276" dirty="0">
                <a:solidFill>
                  <a:srgbClr val="00694C"/>
                </a:solidFill>
                <a:latin typeface="Raleway Medium"/>
              </a:rPr>
              <a:t>Matrix factorization with SGD</a:t>
            </a:r>
            <a:endParaRPr lang="en-US" sz="4800" spc="-276" dirty="0">
              <a:solidFill>
                <a:srgbClr val="00694C"/>
              </a:solidFill>
              <a:latin typeface="Raleway Medium"/>
            </a:endParaRPr>
          </a:p>
        </p:txBody>
      </p:sp>
      <p:graphicFrame>
        <p:nvGraphicFramePr>
          <p:cNvPr id="4" name="Table 4">
            <a:extLst>
              <a:ext uri="{FF2B5EF4-FFF2-40B4-BE49-F238E27FC236}">
                <a16:creationId xmlns:a16="http://schemas.microsoft.com/office/drawing/2014/main" id="{C37294E2-FE2D-8244-AB5C-4B7B7A807A0D}"/>
              </a:ext>
            </a:extLst>
          </p:cNvPr>
          <p:cNvGraphicFramePr>
            <a:graphicFrameLocks noGrp="1"/>
          </p:cNvGraphicFramePr>
          <p:nvPr>
            <p:extLst>
              <p:ext uri="{D42A27DB-BD31-4B8C-83A1-F6EECF244321}">
                <p14:modId xmlns:p14="http://schemas.microsoft.com/office/powerpoint/2010/main" val="3896554654"/>
              </p:ext>
            </p:extLst>
          </p:nvPr>
        </p:nvGraphicFramePr>
        <p:xfrm>
          <a:off x="1295400" y="2781300"/>
          <a:ext cx="15697200" cy="6370320"/>
        </p:xfrm>
        <a:graphic>
          <a:graphicData uri="http://schemas.openxmlformats.org/drawingml/2006/table">
            <a:tbl>
              <a:tblPr firstRow="1" bandRow="1">
                <a:tableStyleId>{5940675A-B579-460E-94D1-54222C63F5DA}</a:tableStyleId>
              </a:tblPr>
              <a:tblGrid>
                <a:gridCol w="7848600">
                  <a:extLst>
                    <a:ext uri="{9D8B030D-6E8A-4147-A177-3AD203B41FA5}">
                      <a16:colId xmlns:a16="http://schemas.microsoft.com/office/drawing/2014/main" val="1215129611"/>
                    </a:ext>
                  </a:extLst>
                </a:gridCol>
                <a:gridCol w="7848600">
                  <a:extLst>
                    <a:ext uri="{9D8B030D-6E8A-4147-A177-3AD203B41FA5}">
                      <a16:colId xmlns:a16="http://schemas.microsoft.com/office/drawing/2014/main" val="2963811359"/>
                    </a:ext>
                  </a:extLst>
                </a:gridCol>
              </a:tblGrid>
              <a:tr h="685800">
                <a:tc>
                  <a:txBody>
                    <a:bodyPr/>
                    <a:lstStyle/>
                    <a:p>
                      <a:pPr algn="ctr"/>
                      <a:r>
                        <a:rPr lang="en-US" sz="4000" b="1" dirty="0"/>
                        <a:t>Strengths</a:t>
                      </a:r>
                      <a:endParaRPr lang="en-KR" sz="4000" b="1" dirty="0"/>
                    </a:p>
                  </a:txBody>
                  <a:tcPr/>
                </a:tc>
                <a:tc>
                  <a:txBody>
                    <a:bodyPr/>
                    <a:lstStyle/>
                    <a:p>
                      <a:pPr algn="ctr"/>
                      <a:r>
                        <a:rPr lang="en-US" sz="4000" b="1" dirty="0"/>
                        <a:t>Limitations</a:t>
                      </a:r>
                      <a:endParaRPr lang="en-KR" sz="4000" b="1" dirty="0"/>
                    </a:p>
                  </a:txBody>
                  <a:tcPr/>
                </a:tc>
                <a:extLst>
                  <a:ext uri="{0D108BD9-81ED-4DB2-BD59-A6C34878D82A}">
                    <a16:rowId xmlns:a16="http://schemas.microsoft.com/office/drawing/2014/main" val="952734043"/>
                  </a:ext>
                </a:extLst>
              </a:tr>
              <a:tr h="1417320">
                <a:tc>
                  <a:txBody>
                    <a:bodyPr/>
                    <a:lstStyle/>
                    <a:p>
                      <a:endParaRPr lang="en-KR" sz="2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KR" sz="2100" dirty="0"/>
                    </a:p>
                  </a:txBody>
                  <a:tcPr/>
                </a:tc>
                <a:extLst>
                  <a:ext uri="{0D108BD9-81ED-4DB2-BD59-A6C34878D82A}">
                    <a16:rowId xmlns:a16="http://schemas.microsoft.com/office/drawing/2014/main" val="2263167582"/>
                  </a:ext>
                </a:extLst>
              </a:tr>
              <a:tr h="1417320">
                <a:tc>
                  <a:txBody>
                    <a:bodyPr/>
                    <a:lstStyle/>
                    <a:p>
                      <a:endParaRPr lang="en-US" sz="2100" dirty="0"/>
                    </a:p>
                  </a:txBody>
                  <a:tcPr/>
                </a:tc>
                <a:tc>
                  <a:txBody>
                    <a:bodyPr/>
                    <a:lstStyle/>
                    <a:p>
                      <a:endParaRPr lang="en-KR" sz="2100" dirty="0"/>
                    </a:p>
                  </a:txBody>
                  <a:tcPr/>
                </a:tc>
                <a:extLst>
                  <a:ext uri="{0D108BD9-81ED-4DB2-BD59-A6C34878D82A}">
                    <a16:rowId xmlns:a16="http://schemas.microsoft.com/office/drawing/2014/main" val="500579614"/>
                  </a:ext>
                </a:extLst>
              </a:tr>
              <a:tr h="1417320">
                <a:tc>
                  <a:txBody>
                    <a:bodyPr/>
                    <a:lstStyle/>
                    <a:p>
                      <a:endParaRPr lang="en-US" sz="2100" b="0" i="0" u="none" strike="noStrike" kern="1200" dirty="0">
                        <a:solidFill>
                          <a:schemeClr val="tx1"/>
                        </a:solidFill>
                        <a:effectLst/>
                        <a:latin typeface="+mn-lt"/>
                        <a:ea typeface="+mn-ea"/>
                        <a:cs typeface="+mn-cs"/>
                      </a:endParaRPr>
                    </a:p>
                  </a:txBody>
                  <a:tcPr/>
                </a:tc>
                <a:tc>
                  <a:txBody>
                    <a:bodyPr/>
                    <a:lstStyle/>
                    <a:p>
                      <a:endParaRPr lang="en-US" sz="2100" b="0" i="0" u="none" strike="noStrike" kern="1200" dirty="0">
                        <a:solidFill>
                          <a:schemeClr val="tx1"/>
                        </a:solidFill>
                        <a:effectLst/>
                        <a:latin typeface="+mn-lt"/>
                        <a:ea typeface="+mn-ea"/>
                        <a:cs typeface="+mn-cs"/>
                      </a:endParaRPr>
                    </a:p>
                  </a:txBody>
                  <a:tcPr/>
                </a:tc>
                <a:extLst>
                  <a:ext uri="{0D108BD9-81ED-4DB2-BD59-A6C34878D82A}">
                    <a16:rowId xmlns:a16="http://schemas.microsoft.com/office/drawing/2014/main" val="2051910579"/>
                  </a:ext>
                </a:extLst>
              </a:tr>
              <a:tr h="1417320">
                <a:tc>
                  <a:txBody>
                    <a:bodyPr/>
                    <a:lstStyle/>
                    <a:p>
                      <a:endParaRPr lang="en-KR" sz="2100" dirty="0"/>
                    </a:p>
                  </a:txBody>
                  <a:tcPr/>
                </a:tc>
                <a:tc>
                  <a:txBody>
                    <a:bodyPr/>
                    <a:lstStyle/>
                    <a:p>
                      <a:endParaRPr lang="en-KR" sz="2100" dirty="0"/>
                    </a:p>
                  </a:txBody>
                  <a:tcPr/>
                </a:tc>
                <a:extLst>
                  <a:ext uri="{0D108BD9-81ED-4DB2-BD59-A6C34878D82A}">
                    <a16:rowId xmlns:a16="http://schemas.microsoft.com/office/drawing/2014/main" val="2421076407"/>
                  </a:ext>
                </a:extLst>
              </a:tr>
            </a:tbl>
          </a:graphicData>
        </a:graphic>
      </p:graphicFrame>
    </p:spTree>
    <p:extLst>
      <p:ext uri="{BB962C8B-B14F-4D97-AF65-F5344CB8AC3E}">
        <p14:creationId xmlns:p14="http://schemas.microsoft.com/office/powerpoint/2010/main" val="3985341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4935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RANDOM FOREST</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1943100" y="2781300"/>
            <a:ext cx="14401800" cy="646331"/>
          </a:xfrm>
          <a:prstGeom prst="rect">
            <a:avLst/>
          </a:prstGeom>
          <a:noFill/>
        </p:spPr>
        <p:txBody>
          <a:bodyPr wrap="square" rtlCol="0">
            <a:spAutoFit/>
          </a:bodyPr>
          <a:lstStyle/>
          <a:p>
            <a:r>
              <a:rPr lang="en-US" sz="3600" dirty="0"/>
              <a:t>Will edit here..</a:t>
            </a:r>
            <a:endParaRPr lang="en-KR" sz="3600" dirty="0"/>
          </a:p>
        </p:txBody>
      </p:sp>
      <p:sp>
        <p:nvSpPr>
          <p:cNvPr id="4" name="Rectangle 3">
            <a:extLst>
              <a:ext uri="{FF2B5EF4-FFF2-40B4-BE49-F238E27FC236}">
                <a16:creationId xmlns:a16="http://schemas.microsoft.com/office/drawing/2014/main" id="{C1E7E340-C758-CE42-B331-68C0A61120DF}"/>
              </a:ext>
            </a:extLst>
          </p:cNvPr>
          <p:cNvSpPr/>
          <p:nvPr/>
        </p:nvSpPr>
        <p:spPr>
          <a:xfrm>
            <a:off x="11658600" y="2277365"/>
            <a:ext cx="5943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Need to edit this page</a:t>
            </a:r>
          </a:p>
        </p:txBody>
      </p:sp>
    </p:spTree>
    <p:extLst>
      <p:ext uri="{BB962C8B-B14F-4D97-AF65-F5344CB8AC3E}">
        <p14:creationId xmlns:p14="http://schemas.microsoft.com/office/powerpoint/2010/main" val="1926366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3030200" cy="923330"/>
          </a:xfrm>
          <a:prstGeom prst="rect">
            <a:avLst/>
          </a:prstGeom>
        </p:spPr>
        <p:txBody>
          <a:bodyPr wrap="square" lIns="0" tIns="0" rIns="0" bIns="0" rtlCol="0" anchor="t">
            <a:spAutoFit/>
          </a:bodyPr>
          <a:lstStyle/>
          <a:p>
            <a:pPr marL="0" lvl="1"/>
            <a:r>
              <a:rPr lang="en-US" sz="6000" b="1" spc="-276" dirty="0">
                <a:solidFill>
                  <a:srgbClr val="00694C"/>
                </a:solidFill>
                <a:latin typeface="Raleway Medium"/>
              </a:rPr>
              <a:t>SUPPORT VECTOR MACHINES (SVM)</a:t>
            </a:r>
            <a:endParaRPr lang="en-US" sz="5400" spc="-276" dirty="0">
              <a:solidFill>
                <a:srgbClr val="00694C"/>
              </a:solidFill>
              <a:latin typeface="Raleway Medium"/>
            </a:endParaRPr>
          </a:p>
        </p:txBody>
      </p:sp>
      <p:graphicFrame>
        <p:nvGraphicFramePr>
          <p:cNvPr id="4" name="Table 4">
            <a:extLst>
              <a:ext uri="{FF2B5EF4-FFF2-40B4-BE49-F238E27FC236}">
                <a16:creationId xmlns:a16="http://schemas.microsoft.com/office/drawing/2014/main" id="{C37294E2-FE2D-8244-AB5C-4B7B7A807A0D}"/>
              </a:ext>
            </a:extLst>
          </p:cNvPr>
          <p:cNvGraphicFramePr>
            <a:graphicFrameLocks noGrp="1"/>
          </p:cNvGraphicFramePr>
          <p:nvPr>
            <p:extLst>
              <p:ext uri="{D42A27DB-BD31-4B8C-83A1-F6EECF244321}">
                <p14:modId xmlns:p14="http://schemas.microsoft.com/office/powerpoint/2010/main" val="3280539417"/>
              </p:ext>
            </p:extLst>
          </p:nvPr>
        </p:nvGraphicFramePr>
        <p:xfrm>
          <a:off x="1295400" y="2781300"/>
          <a:ext cx="15697200" cy="6644640"/>
        </p:xfrm>
        <a:graphic>
          <a:graphicData uri="http://schemas.openxmlformats.org/drawingml/2006/table">
            <a:tbl>
              <a:tblPr firstRow="1" bandRow="1">
                <a:tableStyleId>{5940675A-B579-460E-94D1-54222C63F5DA}</a:tableStyleId>
              </a:tblPr>
              <a:tblGrid>
                <a:gridCol w="7848600">
                  <a:extLst>
                    <a:ext uri="{9D8B030D-6E8A-4147-A177-3AD203B41FA5}">
                      <a16:colId xmlns:a16="http://schemas.microsoft.com/office/drawing/2014/main" val="1215129611"/>
                    </a:ext>
                  </a:extLst>
                </a:gridCol>
                <a:gridCol w="7848600">
                  <a:extLst>
                    <a:ext uri="{9D8B030D-6E8A-4147-A177-3AD203B41FA5}">
                      <a16:colId xmlns:a16="http://schemas.microsoft.com/office/drawing/2014/main" val="2963811359"/>
                    </a:ext>
                  </a:extLst>
                </a:gridCol>
              </a:tblGrid>
              <a:tr h="685800">
                <a:tc>
                  <a:txBody>
                    <a:bodyPr/>
                    <a:lstStyle/>
                    <a:p>
                      <a:pPr algn="ctr"/>
                      <a:r>
                        <a:rPr lang="en-US" sz="4000" b="1" dirty="0"/>
                        <a:t>Strengths</a:t>
                      </a:r>
                      <a:endParaRPr lang="en-KR" sz="4000" b="1" dirty="0"/>
                    </a:p>
                  </a:txBody>
                  <a:tcPr/>
                </a:tc>
                <a:tc>
                  <a:txBody>
                    <a:bodyPr/>
                    <a:lstStyle/>
                    <a:p>
                      <a:pPr algn="ctr"/>
                      <a:r>
                        <a:rPr lang="en-US" sz="4000" b="1" dirty="0"/>
                        <a:t>Limitations</a:t>
                      </a:r>
                      <a:endParaRPr lang="en-KR" sz="4000" b="1" dirty="0"/>
                    </a:p>
                  </a:txBody>
                  <a:tcPr/>
                </a:tc>
                <a:extLst>
                  <a:ext uri="{0D108BD9-81ED-4DB2-BD59-A6C34878D82A}">
                    <a16:rowId xmlns:a16="http://schemas.microsoft.com/office/drawing/2014/main" val="952734043"/>
                  </a:ext>
                </a:extLst>
              </a:tr>
              <a:tr h="14173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SVM can handle both linearly separable and non-linearly separable data through the use of different kernel functions, allowing it to capture complex relationships between features.</a:t>
                      </a:r>
                      <a:endParaRPr lang="en-KR" sz="2100" dirty="0"/>
                    </a:p>
                    <a:p>
                      <a:endParaRPr lang="en-KR" sz="21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dirty="0"/>
                        <a:t>SVMs are sensitive to noisy data and outliers, which can affect the positioning of the decision boundary and decrease the model's performance. Preprocessing steps such as data cleaning and outlier removal may be necessary to mitigate this issue.</a:t>
                      </a:r>
                      <a:endParaRPr lang="en-KR" sz="2100" dirty="0"/>
                    </a:p>
                  </a:txBody>
                  <a:tcPr/>
                </a:tc>
                <a:extLst>
                  <a:ext uri="{0D108BD9-81ED-4DB2-BD59-A6C34878D82A}">
                    <a16:rowId xmlns:a16="http://schemas.microsoft.com/office/drawing/2014/main" val="2263167582"/>
                  </a:ext>
                </a:extLst>
              </a:tr>
              <a:tr h="1417320">
                <a:tc>
                  <a:txBody>
                    <a:bodyPr/>
                    <a:lstStyle/>
                    <a:p>
                      <a:r>
                        <a:rPr lang="en-US" sz="2100" dirty="0"/>
                        <a:t>SVM is less prone to overfitting compared to other algorithms, especially when the regularization parameter is properly tuned. It achieves this by maximizing the margin between classes, which helps generalize well to unseen data.</a:t>
                      </a:r>
                      <a:endParaRPr lang="en-KR" sz="2100" dirty="0"/>
                    </a:p>
                  </a:txBody>
                  <a:tcPr/>
                </a:tc>
                <a:tc>
                  <a:txBody>
                    <a:bodyPr/>
                    <a:lstStyle/>
                    <a:p>
                      <a:r>
                        <a:rPr lang="en-US" sz="2100" dirty="0"/>
                        <a:t>SVMs are often considered "black box" models, meaning they provide accurate predictions but offer limited insight into how those predictions are made. Understanding the decision-making process of SVMs can be challenging, especially for complex kernel functions and high-dimensional feature spaces.</a:t>
                      </a:r>
                      <a:endParaRPr lang="en-KR" sz="2100" dirty="0"/>
                    </a:p>
                  </a:txBody>
                  <a:tcPr/>
                </a:tc>
                <a:extLst>
                  <a:ext uri="{0D108BD9-81ED-4DB2-BD59-A6C34878D82A}">
                    <a16:rowId xmlns:a16="http://schemas.microsoft.com/office/drawing/2014/main" val="500579614"/>
                  </a:ext>
                </a:extLst>
              </a:tr>
              <a:tr h="1417320">
                <a:tc>
                  <a:txBody>
                    <a:bodyPr/>
                    <a:lstStyle/>
                    <a:p>
                      <a:r>
                        <a:rPr lang="en-US" sz="2100" b="0" i="0" u="none" strike="noStrike" kern="1200" dirty="0">
                          <a:solidFill>
                            <a:schemeClr val="tx1"/>
                          </a:solidFill>
                          <a:effectLst/>
                          <a:latin typeface="+mn-lt"/>
                          <a:ea typeface="+mn-ea"/>
                          <a:cs typeface="+mn-cs"/>
                        </a:rPr>
                        <a:t>SVMs use only a subset of training points (support vectors) in the decision function, making them memory efficient, especially for datasets with a large number of features.</a:t>
                      </a:r>
                    </a:p>
                  </a:txBody>
                  <a:tcPr/>
                </a:tc>
                <a:tc>
                  <a:txBody>
                    <a:bodyPr/>
                    <a:lstStyle/>
                    <a:p>
                      <a:r>
                        <a:rPr lang="en-US" sz="2100" b="0" i="0" u="none" strike="noStrike" kern="1200" dirty="0">
                          <a:solidFill>
                            <a:schemeClr val="tx1"/>
                          </a:solidFill>
                          <a:effectLst/>
                          <a:latin typeface="+mn-lt"/>
                          <a:ea typeface="+mn-ea"/>
                          <a:cs typeface="+mn-cs"/>
                        </a:rPr>
                        <a:t>SVMs are sensitive to outliers and noisy data points, as they aim to maximize the margin between classes. Outliers can significantly affect the position of the decision boundary.</a:t>
                      </a:r>
                    </a:p>
                  </a:txBody>
                  <a:tcPr/>
                </a:tc>
                <a:extLst>
                  <a:ext uri="{0D108BD9-81ED-4DB2-BD59-A6C34878D82A}">
                    <a16:rowId xmlns:a16="http://schemas.microsoft.com/office/drawing/2014/main" val="2051910579"/>
                  </a:ext>
                </a:extLst>
              </a:tr>
              <a:tr h="1417320">
                <a:tc>
                  <a:txBody>
                    <a:bodyPr/>
                    <a:lstStyle/>
                    <a:p>
                      <a:r>
                        <a:rPr lang="en-US" sz="2100" b="0" i="0" u="none" strike="noStrike" kern="1200" dirty="0">
                          <a:solidFill>
                            <a:schemeClr val="tx1"/>
                          </a:solidFill>
                          <a:effectLst/>
                          <a:latin typeface="+mn-lt"/>
                          <a:ea typeface="+mn-ea"/>
                          <a:cs typeface="+mn-cs"/>
                        </a:rPr>
                        <a:t>SVMs perform well even with small training datasets, as they focus on the most informative samples (support vectors).</a:t>
                      </a:r>
                      <a:endParaRPr lang="en-KR" sz="2100" dirty="0"/>
                    </a:p>
                  </a:txBody>
                  <a:tcPr/>
                </a:tc>
                <a:tc>
                  <a:txBody>
                    <a:bodyPr/>
                    <a:lstStyle/>
                    <a:p>
                      <a:r>
                        <a:rPr lang="en-US" sz="2100" b="0" i="0" u="none" strike="noStrike" kern="1200" dirty="0">
                          <a:solidFill>
                            <a:schemeClr val="tx1"/>
                          </a:solidFill>
                          <a:effectLst/>
                          <a:latin typeface="+mn-lt"/>
                          <a:ea typeface="+mn-ea"/>
                          <a:cs typeface="+mn-cs"/>
                        </a:rPr>
                        <a:t>SVMs are inherently binary classifiers and need to be extended for multi-class classification tasks, which can introduce additional complexity.</a:t>
                      </a:r>
                      <a:endParaRPr lang="en-KR" sz="2100" dirty="0"/>
                    </a:p>
                  </a:txBody>
                  <a:tcPr/>
                </a:tc>
                <a:extLst>
                  <a:ext uri="{0D108BD9-81ED-4DB2-BD59-A6C34878D82A}">
                    <a16:rowId xmlns:a16="http://schemas.microsoft.com/office/drawing/2014/main" val="2421076407"/>
                  </a:ext>
                </a:extLst>
              </a:tr>
            </a:tbl>
          </a:graphicData>
        </a:graphic>
      </p:graphicFrame>
      <p:sp>
        <p:nvSpPr>
          <p:cNvPr id="5" name="Rectangle 4">
            <a:extLst>
              <a:ext uri="{FF2B5EF4-FFF2-40B4-BE49-F238E27FC236}">
                <a16:creationId xmlns:a16="http://schemas.microsoft.com/office/drawing/2014/main" id="{A229A621-FAD0-5C46-AADC-4B043521396E}"/>
              </a:ext>
            </a:extLst>
          </p:cNvPr>
          <p:cNvSpPr/>
          <p:nvPr/>
        </p:nvSpPr>
        <p:spPr>
          <a:xfrm>
            <a:off x="11658600" y="2277365"/>
            <a:ext cx="5943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Need to edit this page</a:t>
            </a:r>
          </a:p>
        </p:txBody>
      </p:sp>
    </p:spTree>
    <p:extLst>
      <p:ext uri="{BB962C8B-B14F-4D97-AF65-F5344CB8AC3E}">
        <p14:creationId xmlns:p14="http://schemas.microsoft.com/office/powerpoint/2010/main" val="4236036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219199" y="2075229"/>
            <a:ext cx="9326879" cy="3576492"/>
          </a:xfrm>
          <a:prstGeom prst="rect">
            <a:avLst/>
          </a:prstGeom>
        </p:spPr>
        <p:txBody>
          <a:bodyPr wrap="square" lIns="0" tIns="0" rIns="0" bIns="0" rtlCol="0" anchor="t">
            <a:spAutoFit/>
          </a:bodyPr>
          <a:lstStyle/>
          <a:p>
            <a:pPr marL="0" lvl="1" indent="0"/>
            <a:r>
              <a:rPr lang="en-US" sz="10041" b="1" spc="-461" dirty="0">
                <a:solidFill>
                  <a:srgbClr val="00694C"/>
                </a:solidFill>
                <a:latin typeface="Raleway Medium"/>
              </a:rPr>
              <a:t>RESULTS</a:t>
            </a:r>
          </a:p>
          <a:p>
            <a:pPr marL="0" lvl="1" indent="0"/>
            <a:r>
              <a:rPr lang="en-US" sz="6600" b="1" spc="-461" dirty="0">
                <a:solidFill>
                  <a:srgbClr val="00694C"/>
                </a:solidFill>
                <a:latin typeface="Raleway Medium"/>
              </a:rPr>
              <a:t>(Illustrative Figures and Tables </a:t>
            </a:r>
            <a:r>
              <a:rPr lang="en-US" sz="6600" b="1" spc="-461">
                <a:solidFill>
                  <a:srgbClr val="00694C"/>
                </a:solidFill>
                <a:latin typeface="Raleway Medium"/>
              </a:rPr>
              <a:t>and Explanations</a:t>
            </a:r>
            <a:r>
              <a:rPr lang="en-US" sz="6600" b="1" spc="-461" dirty="0">
                <a:solidFill>
                  <a:srgbClr val="00694C"/>
                </a:solidFill>
                <a:latin typeface="Raleway Medium"/>
              </a:rPr>
              <a:t>)</a:t>
            </a:r>
          </a:p>
        </p:txBody>
      </p:sp>
      <p:sp>
        <p:nvSpPr>
          <p:cNvPr id="5" name="TextBox 4">
            <a:extLst>
              <a:ext uri="{FF2B5EF4-FFF2-40B4-BE49-F238E27FC236}">
                <a16:creationId xmlns:a16="http://schemas.microsoft.com/office/drawing/2014/main" id="{8255BCB1-797C-7C4B-8A47-C7671D08A19F}"/>
              </a:ext>
            </a:extLst>
          </p:cNvPr>
          <p:cNvSpPr txBox="1"/>
          <p:nvPr/>
        </p:nvSpPr>
        <p:spPr>
          <a:xfrm>
            <a:off x="2675467" y="6129867"/>
            <a:ext cx="184731" cy="369332"/>
          </a:xfrm>
          <a:prstGeom prst="rect">
            <a:avLst/>
          </a:prstGeom>
          <a:noFill/>
        </p:spPr>
        <p:txBody>
          <a:bodyPr wrap="none" rtlCol="0">
            <a:spAutoFit/>
          </a:bodyPr>
          <a:lstStyle/>
          <a:p>
            <a:endParaRPr lang="en-KR" dirty="0"/>
          </a:p>
        </p:txBody>
      </p:sp>
    </p:spTree>
    <p:extLst>
      <p:ext uri="{BB962C8B-B14F-4D97-AF65-F5344CB8AC3E}">
        <p14:creationId xmlns:p14="http://schemas.microsoft.com/office/powerpoint/2010/main" val="883554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3030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REGULARIZED MODEL (Lambda: 3)</a:t>
            </a:r>
            <a:endParaRPr lang="en-US" sz="6000" spc="-276" dirty="0">
              <a:solidFill>
                <a:srgbClr val="00694C"/>
              </a:solidFill>
              <a:latin typeface="Raleway Medium"/>
            </a:endParaRPr>
          </a:p>
        </p:txBody>
      </p:sp>
      <p:pic>
        <p:nvPicPr>
          <p:cNvPr id="5" name="Picture 4">
            <a:extLst>
              <a:ext uri="{FF2B5EF4-FFF2-40B4-BE49-F238E27FC236}">
                <a16:creationId xmlns:a16="http://schemas.microsoft.com/office/drawing/2014/main" id="{BDBA530C-7C85-294C-A530-A036A322E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043" y="5896139"/>
            <a:ext cx="13970143" cy="1015662"/>
          </a:xfrm>
          <a:prstGeom prst="rect">
            <a:avLst/>
          </a:prstGeom>
        </p:spPr>
      </p:pic>
      <p:pic>
        <p:nvPicPr>
          <p:cNvPr id="6" name="Picture 5">
            <a:extLst>
              <a:ext uri="{FF2B5EF4-FFF2-40B4-BE49-F238E27FC236}">
                <a16:creationId xmlns:a16="http://schemas.microsoft.com/office/drawing/2014/main" id="{BDA7E9C6-C68E-4044-94D2-F95AD6C25D35}"/>
              </a:ext>
            </a:extLst>
          </p:cNvPr>
          <p:cNvPicPr>
            <a:picLocks noChangeAspect="1"/>
          </p:cNvPicPr>
          <p:nvPr/>
        </p:nvPicPr>
        <p:blipFill>
          <a:blip r:embed="rId3"/>
          <a:stretch>
            <a:fillRect/>
          </a:stretch>
        </p:blipFill>
        <p:spPr>
          <a:xfrm>
            <a:off x="1195043" y="7104650"/>
            <a:ext cx="14468001" cy="1015662"/>
          </a:xfrm>
          <a:prstGeom prst="rect">
            <a:avLst/>
          </a:prstGeom>
        </p:spPr>
      </p:pic>
      <p:pic>
        <p:nvPicPr>
          <p:cNvPr id="7" name="Picture 6">
            <a:extLst>
              <a:ext uri="{FF2B5EF4-FFF2-40B4-BE49-F238E27FC236}">
                <a16:creationId xmlns:a16="http://schemas.microsoft.com/office/drawing/2014/main" id="{D7D04F1F-720F-A94B-BB1E-78A278124F78}"/>
              </a:ext>
            </a:extLst>
          </p:cNvPr>
          <p:cNvPicPr>
            <a:picLocks noChangeAspect="1"/>
          </p:cNvPicPr>
          <p:nvPr/>
        </p:nvPicPr>
        <p:blipFill>
          <a:blip r:embed="rId4"/>
          <a:stretch>
            <a:fillRect/>
          </a:stretch>
        </p:blipFill>
        <p:spPr>
          <a:xfrm>
            <a:off x="1143000" y="2317413"/>
            <a:ext cx="14014165" cy="3568700"/>
          </a:xfrm>
          <a:prstGeom prst="rect">
            <a:avLst/>
          </a:prstGeom>
        </p:spPr>
      </p:pic>
      <p:sp>
        <p:nvSpPr>
          <p:cNvPr id="8" name="Rounded Rectangle 7">
            <a:extLst>
              <a:ext uri="{FF2B5EF4-FFF2-40B4-BE49-F238E27FC236}">
                <a16:creationId xmlns:a16="http://schemas.microsoft.com/office/drawing/2014/main" id="{3AD832C3-5F93-E647-B752-BFD558ED694F}"/>
              </a:ext>
            </a:extLst>
          </p:cNvPr>
          <p:cNvSpPr/>
          <p:nvPr/>
        </p:nvSpPr>
        <p:spPr>
          <a:xfrm>
            <a:off x="4343400" y="7969587"/>
            <a:ext cx="11506200" cy="178257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rgbClr val="000000"/>
                </a:solidFill>
                <a:latin typeface="Calibri"/>
                <a:ea typeface="Calibri"/>
                <a:cs typeface="Calibri"/>
                <a:sym typeface="Calibri"/>
              </a:rPr>
              <a:t>Using a lambda value of 3, we trained and predicted the test set, resulting in a final RMSE score of </a:t>
            </a:r>
            <a:r>
              <a:rPr lang="en-GB" sz="3200" b="1" dirty="0">
                <a:solidFill>
                  <a:srgbClr val="000000"/>
                </a:solidFill>
                <a:latin typeface="Calibri"/>
                <a:ea typeface="Calibri"/>
                <a:cs typeface="Calibri"/>
                <a:sym typeface="Calibri"/>
              </a:rPr>
              <a:t>0.8594099</a:t>
            </a:r>
            <a:r>
              <a:rPr lang="en-GB" sz="3200" dirty="0">
                <a:solidFill>
                  <a:srgbClr val="000000"/>
                </a:solidFill>
                <a:latin typeface="Calibri"/>
                <a:ea typeface="Calibri"/>
                <a:cs typeface="Calibri"/>
                <a:sym typeface="Calibri"/>
              </a:rPr>
              <a:t>. </a:t>
            </a:r>
          </a:p>
        </p:txBody>
      </p:sp>
    </p:spTree>
    <p:extLst>
      <p:ext uri="{BB962C8B-B14F-4D97-AF65-F5344CB8AC3E}">
        <p14:creationId xmlns:p14="http://schemas.microsoft.com/office/powerpoint/2010/main" val="2852458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5316200" cy="923330"/>
          </a:xfrm>
          <a:prstGeom prst="rect">
            <a:avLst/>
          </a:prstGeom>
        </p:spPr>
        <p:txBody>
          <a:bodyPr wrap="square" lIns="0" tIns="0" rIns="0" bIns="0" rtlCol="0" anchor="t">
            <a:spAutoFit/>
          </a:bodyPr>
          <a:lstStyle/>
          <a:p>
            <a:pPr marL="0" lvl="1" indent="0"/>
            <a:r>
              <a:rPr lang="en-US" sz="6000" b="1" spc="-276" dirty="0">
                <a:solidFill>
                  <a:srgbClr val="00694C"/>
                </a:solidFill>
                <a:latin typeface="Raleway Medium"/>
              </a:rPr>
              <a:t>REGULARIZED MODEL (Find the best lambda)</a:t>
            </a:r>
            <a:endParaRPr lang="en-US" sz="5400" spc="-276" dirty="0">
              <a:solidFill>
                <a:srgbClr val="00694C"/>
              </a:solidFill>
              <a:latin typeface="Raleway Medium"/>
            </a:endParaRPr>
          </a:p>
        </p:txBody>
      </p:sp>
      <p:sp>
        <p:nvSpPr>
          <p:cNvPr id="5" name="TextBox 4">
            <a:extLst>
              <a:ext uri="{FF2B5EF4-FFF2-40B4-BE49-F238E27FC236}">
                <a16:creationId xmlns:a16="http://schemas.microsoft.com/office/drawing/2014/main" id="{DA78E2B1-2CA1-FF49-A5A5-ECC4A7D016D3}"/>
              </a:ext>
            </a:extLst>
          </p:cNvPr>
          <p:cNvSpPr txBox="1"/>
          <p:nvPr/>
        </p:nvSpPr>
        <p:spPr>
          <a:xfrm>
            <a:off x="1143000" y="8557273"/>
            <a:ext cx="15621000" cy="1384995"/>
          </a:xfrm>
          <a:prstGeom prst="rect">
            <a:avLst/>
          </a:prstGeom>
          <a:noFill/>
        </p:spPr>
        <p:txBody>
          <a:bodyPr wrap="square" rtlCol="0">
            <a:spAutoFit/>
          </a:bodyPr>
          <a:lstStyle/>
          <a:p>
            <a:r>
              <a:rPr lang="en-US" sz="2800" dirty="0"/>
              <a:t>The plot above shows the relationship between different values of lambda and the corresponding RMSE values. By observing this plot, it was found that a lambda value of 5.0 resulted in the lowest RMSE, indicating the optimal amount of regularization for the model.</a:t>
            </a:r>
            <a:endParaRPr lang="en-KR" sz="2800" dirty="0"/>
          </a:p>
        </p:txBody>
      </p:sp>
      <p:pic>
        <p:nvPicPr>
          <p:cNvPr id="3" name="Picture 2">
            <a:extLst>
              <a:ext uri="{FF2B5EF4-FFF2-40B4-BE49-F238E27FC236}">
                <a16:creationId xmlns:a16="http://schemas.microsoft.com/office/drawing/2014/main" id="{46ABFA3D-5894-CA45-B53F-D8324084CA26}"/>
              </a:ext>
            </a:extLst>
          </p:cNvPr>
          <p:cNvPicPr>
            <a:picLocks noChangeAspect="1"/>
          </p:cNvPicPr>
          <p:nvPr/>
        </p:nvPicPr>
        <p:blipFill>
          <a:blip r:embed="rId2"/>
          <a:stretch>
            <a:fillRect/>
          </a:stretch>
        </p:blipFill>
        <p:spPr>
          <a:xfrm>
            <a:off x="2647950" y="1896004"/>
            <a:ext cx="12306300" cy="6494992"/>
          </a:xfrm>
          <a:prstGeom prst="rect">
            <a:avLst/>
          </a:prstGeom>
        </p:spPr>
      </p:pic>
    </p:spTree>
    <p:extLst>
      <p:ext uri="{BB962C8B-B14F-4D97-AF65-F5344CB8AC3E}">
        <p14:creationId xmlns:p14="http://schemas.microsoft.com/office/powerpoint/2010/main" val="2792101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3030200" cy="738664"/>
          </a:xfrm>
          <a:prstGeom prst="rect">
            <a:avLst/>
          </a:prstGeom>
        </p:spPr>
        <p:txBody>
          <a:bodyPr wrap="square" lIns="0" tIns="0" rIns="0" bIns="0" rtlCol="0" anchor="t">
            <a:spAutoFit/>
          </a:bodyPr>
          <a:lstStyle/>
          <a:p>
            <a:pPr marL="0" lvl="1" indent="0"/>
            <a:r>
              <a:rPr lang="en-US" sz="4800" b="1" spc="-276" dirty="0">
                <a:solidFill>
                  <a:srgbClr val="00694C"/>
                </a:solidFill>
                <a:latin typeface="Raleway Medium"/>
              </a:rPr>
              <a:t>REGULARIZED MODEL (Hyperparameter Tuning)</a:t>
            </a:r>
            <a:endParaRPr lang="en-US" sz="4800" spc="-276" dirty="0">
              <a:solidFill>
                <a:srgbClr val="00694C"/>
              </a:solidFill>
              <a:latin typeface="Raleway Medium"/>
            </a:endParaRPr>
          </a:p>
        </p:txBody>
      </p:sp>
      <p:pic>
        <p:nvPicPr>
          <p:cNvPr id="4" name="Picture 3">
            <a:extLst>
              <a:ext uri="{FF2B5EF4-FFF2-40B4-BE49-F238E27FC236}">
                <a16:creationId xmlns:a16="http://schemas.microsoft.com/office/drawing/2014/main" id="{47541230-967A-204D-BE64-406C2720E0F4}"/>
              </a:ext>
            </a:extLst>
          </p:cNvPr>
          <p:cNvPicPr>
            <a:picLocks noChangeAspect="1"/>
          </p:cNvPicPr>
          <p:nvPr/>
        </p:nvPicPr>
        <p:blipFill rotWithShape="1">
          <a:blip r:embed="rId2"/>
          <a:srcRect t="1284"/>
          <a:stretch/>
        </p:blipFill>
        <p:spPr>
          <a:xfrm>
            <a:off x="1524000" y="2120109"/>
            <a:ext cx="12268200" cy="6046781"/>
          </a:xfrm>
          <a:prstGeom prst="rect">
            <a:avLst/>
          </a:prstGeom>
        </p:spPr>
      </p:pic>
      <p:sp>
        <p:nvSpPr>
          <p:cNvPr id="9" name="Rounded Rectangle 8">
            <a:extLst>
              <a:ext uri="{FF2B5EF4-FFF2-40B4-BE49-F238E27FC236}">
                <a16:creationId xmlns:a16="http://schemas.microsoft.com/office/drawing/2014/main" id="{4BCED907-38EC-7042-AC58-5652A98AF065}"/>
              </a:ext>
            </a:extLst>
          </p:cNvPr>
          <p:cNvSpPr/>
          <p:nvPr/>
        </p:nvSpPr>
        <p:spPr>
          <a:xfrm>
            <a:off x="9829800" y="7658100"/>
            <a:ext cx="7924800" cy="2272585"/>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rgbClr val="000000"/>
                </a:solidFill>
                <a:latin typeface="Calibri"/>
                <a:ea typeface="Calibri"/>
                <a:cs typeface="Calibri"/>
                <a:sym typeface="Calibri"/>
              </a:rPr>
              <a:t>Using a hyperparameter value of lambda, RMSE score is </a:t>
            </a:r>
            <a:r>
              <a:rPr lang="en-GB" sz="3200" b="1" dirty="0">
                <a:solidFill>
                  <a:srgbClr val="000000"/>
                </a:solidFill>
                <a:latin typeface="Calibri"/>
                <a:ea typeface="Calibri"/>
                <a:cs typeface="Calibri"/>
                <a:sym typeface="Calibri"/>
              </a:rPr>
              <a:t>0.8593364</a:t>
            </a:r>
            <a:r>
              <a:rPr lang="en-GB" sz="3200" dirty="0">
                <a:solidFill>
                  <a:srgbClr val="000000"/>
                </a:solidFill>
                <a:latin typeface="Calibri"/>
                <a:ea typeface="Calibri"/>
                <a:cs typeface="Calibri"/>
                <a:sym typeface="Calibri"/>
              </a:rPr>
              <a:t> which has 0.001 lower RMSE compared to all previous parameter.</a:t>
            </a:r>
          </a:p>
        </p:txBody>
      </p:sp>
    </p:spTree>
    <p:extLst>
      <p:ext uri="{BB962C8B-B14F-4D97-AF65-F5344CB8AC3E}">
        <p14:creationId xmlns:p14="http://schemas.microsoft.com/office/powerpoint/2010/main" val="691323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76300"/>
            <a:ext cx="13030200" cy="738664"/>
          </a:xfrm>
          <a:prstGeom prst="rect">
            <a:avLst/>
          </a:prstGeom>
        </p:spPr>
        <p:txBody>
          <a:bodyPr wrap="square" lIns="0" tIns="0" rIns="0" bIns="0" rtlCol="0" anchor="t">
            <a:spAutoFit/>
          </a:bodyPr>
          <a:lstStyle/>
          <a:p>
            <a:pPr marL="0" lvl="1" indent="0"/>
            <a:r>
              <a:rPr lang="en-US" sz="4800" b="1" spc="-276" dirty="0">
                <a:solidFill>
                  <a:srgbClr val="00694C"/>
                </a:solidFill>
                <a:latin typeface="Raleway Medium"/>
              </a:rPr>
              <a:t>REGULARIZED MODEL (Hyperparameter Tuning)</a:t>
            </a:r>
            <a:endParaRPr lang="en-US" sz="4800" spc="-276" dirty="0">
              <a:solidFill>
                <a:srgbClr val="00694C"/>
              </a:solidFill>
              <a:latin typeface="Raleway Medium"/>
            </a:endParaRPr>
          </a:p>
        </p:txBody>
      </p:sp>
      <p:sp>
        <p:nvSpPr>
          <p:cNvPr id="4" name="Rectangle 3">
            <a:extLst>
              <a:ext uri="{FF2B5EF4-FFF2-40B4-BE49-F238E27FC236}">
                <a16:creationId xmlns:a16="http://schemas.microsoft.com/office/drawing/2014/main" id="{7396CDAD-AA0A-A849-BB05-5AA7D2804629}"/>
              </a:ext>
            </a:extLst>
          </p:cNvPr>
          <p:cNvSpPr/>
          <p:nvPr/>
        </p:nvSpPr>
        <p:spPr>
          <a:xfrm>
            <a:off x="5791200" y="3848100"/>
            <a:ext cx="7772400" cy="266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Will add fitting output result later</a:t>
            </a:r>
          </a:p>
        </p:txBody>
      </p:sp>
    </p:spTree>
    <p:extLst>
      <p:ext uri="{BB962C8B-B14F-4D97-AF65-F5344CB8AC3E}">
        <p14:creationId xmlns:p14="http://schemas.microsoft.com/office/powerpoint/2010/main" val="1627208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5316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Matrix factorization with SGD</a:t>
            </a:r>
            <a:endParaRPr lang="en-US" sz="6000" spc="-276" dirty="0">
              <a:solidFill>
                <a:srgbClr val="00694C"/>
              </a:solidFill>
              <a:latin typeface="Raleway Medium"/>
            </a:endParaRPr>
          </a:p>
        </p:txBody>
      </p:sp>
      <p:pic>
        <p:nvPicPr>
          <p:cNvPr id="3" name="Picture 2">
            <a:extLst>
              <a:ext uri="{FF2B5EF4-FFF2-40B4-BE49-F238E27FC236}">
                <a16:creationId xmlns:a16="http://schemas.microsoft.com/office/drawing/2014/main" id="{EE34952E-D19F-5D48-AD28-C85CF8D695CD}"/>
              </a:ext>
            </a:extLst>
          </p:cNvPr>
          <p:cNvPicPr>
            <a:picLocks noChangeAspect="1"/>
          </p:cNvPicPr>
          <p:nvPr/>
        </p:nvPicPr>
        <p:blipFill>
          <a:blip r:embed="rId3"/>
          <a:stretch>
            <a:fillRect/>
          </a:stretch>
        </p:blipFill>
        <p:spPr>
          <a:xfrm>
            <a:off x="2590800" y="2324100"/>
            <a:ext cx="11194746" cy="6781800"/>
          </a:xfrm>
          <a:prstGeom prst="rect">
            <a:avLst/>
          </a:prstGeom>
        </p:spPr>
      </p:pic>
      <p:sp>
        <p:nvSpPr>
          <p:cNvPr id="4" name="Rounded Rectangle 3">
            <a:extLst>
              <a:ext uri="{FF2B5EF4-FFF2-40B4-BE49-F238E27FC236}">
                <a16:creationId xmlns:a16="http://schemas.microsoft.com/office/drawing/2014/main" id="{5D8DF63B-0949-044C-A605-1E6C821312DD}"/>
              </a:ext>
            </a:extLst>
          </p:cNvPr>
          <p:cNvSpPr/>
          <p:nvPr/>
        </p:nvSpPr>
        <p:spPr>
          <a:xfrm>
            <a:off x="11201400" y="4093633"/>
            <a:ext cx="5867400" cy="2099734"/>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000" dirty="0">
                <a:solidFill>
                  <a:srgbClr val="000000"/>
                </a:solidFill>
                <a:latin typeface="Calibri"/>
                <a:ea typeface="Calibri"/>
                <a:cs typeface="Calibri"/>
                <a:sym typeface="Calibri"/>
              </a:rPr>
              <a:t>Will add some explanation</a:t>
            </a:r>
          </a:p>
        </p:txBody>
      </p:sp>
      <p:sp>
        <p:nvSpPr>
          <p:cNvPr id="5" name="Rectangle 4">
            <a:extLst>
              <a:ext uri="{FF2B5EF4-FFF2-40B4-BE49-F238E27FC236}">
                <a16:creationId xmlns:a16="http://schemas.microsoft.com/office/drawing/2014/main" id="{64706FBF-E2AD-194A-8D6A-70AA77F7AC0C}"/>
              </a:ext>
            </a:extLst>
          </p:cNvPr>
          <p:cNvSpPr/>
          <p:nvPr/>
        </p:nvSpPr>
        <p:spPr>
          <a:xfrm>
            <a:off x="11658600" y="2277365"/>
            <a:ext cx="5943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Need to edit this page</a:t>
            </a:r>
          </a:p>
        </p:txBody>
      </p:sp>
    </p:spTree>
    <p:extLst>
      <p:ext uri="{BB962C8B-B14F-4D97-AF65-F5344CB8AC3E}">
        <p14:creationId xmlns:p14="http://schemas.microsoft.com/office/powerpoint/2010/main" val="1341664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5316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Matrix factorization with SGD</a:t>
            </a:r>
            <a:endParaRPr lang="en-US" sz="6000" spc="-276" dirty="0">
              <a:solidFill>
                <a:srgbClr val="00694C"/>
              </a:solidFill>
              <a:latin typeface="Raleway Medium"/>
            </a:endParaRPr>
          </a:p>
        </p:txBody>
      </p:sp>
      <p:sp>
        <p:nvSpPr>
          <p:cNvPr id="4" name="Rounded Rectangle 3">
            <a:extLst>
              <a:ext uri="{FF2B5EF4-FFF2-40B4-BE49-F238E27FC236}">
                <a16:creationId xmlns:a16="http://schemas.microsoft.com/office/drawing/2014/main" id="{5D8DF63B-0949-044C-A605-1E6C821312DD}"/>
              </a:ext>
            </a:extLst>
          </p:cNvPr>
          <p:cNvSpPr/>
          <p:nvPr/>
        </p:nvSpPr>
        <p:spPr>
          <a:xfrm>
            <a:off x="7543800" y="6519333"/>
            <a:ext cx="8305800" cy="2552700"/>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rgbClr val="000000"/>
                </a:solidFill>
                <a:latin typeface="Calibri"/>
                <a:ea typeface="Calibri"/>
                <a:cs typeface="Calibri"/>
                <a:sym typeface="Calibri"/>
              </a:rPr>
              <a:t>RMSE score is </a:t>
            </a:r>
            <a:r>
              <a:rPr lang="en-GB" sz="2800" b="1" dirty="0">
                <a:solidFill>
                  <a:srgbClr val="000000"/>
                </a:solidFill>
                <a:latin typeface="Calibri"/>
                <a:ea typeface="Calibri"/>
                <a:cs typeface="Calibri"/>
                <a:sym typeface="Calibri"/>
              </a:rPr>
              <a:t>0.77825188 </a:t>
            </a:r>
            <a:r>
              <a:rPr lang="en-GB" sz="2800" dirty="0">
                <a:solidFill>
                  <a:srgbClr val="000000"/>
                </a:solidFill>
                <a:latin typeface="Calibri"/>
                <a:ea typeface="Calibri"/>
                <a:cs typeface="Calibri"/>
                <a:sym typeface="Calibri"/>
              </a:rPr>
              <a:t>which is the lowest RMSE among all the models so far.</a:t>
            </a:r>
            <a:endParaRPr lang="en-GB" sz="3000" dirty="0">
              <a:solidFill>
                <a:srgbClr val="000000"/>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62E84E4C-3B02-1A4F-8371-A56EF7A19365}"/>
              </a:ext>
            </a:extLst>
          </p:cNvPr>
          <p:cNvPicPr>
            <a:picLocks noChangeAspect="1"/>
          </p:cNvPicPr>
          <p:nvPr/>
        </p:nvPicPr>
        <p:blipFill>
          <a:blip r:embed="rId3"/>
          <a:stretch>
            <a:fillRect/>
          </a:stretch>
        </p:blipFill>
        <p:spPr>
          <a:xfrm>
            <a:off x="2114826" y="3238500"/>
            <a:ext cx="14058348" cy="2552700"/>
          </a:xfrm>
          <a:prstGeom prst="rect">
            <a:avLst/>
          </a:prstGeom>
        </p:spPr>
      </p:pic>
    </p:spTree>
    <p:extLst>
      <p:ext uri="{BB962C8B-B14F-4D97-AF65-F5344CB8AC3E}">
        <p14:creationId xmlns:p14="http://schemas.microsoft.com/office/powerpoint/2010/main" val="818051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1485900"/>
            <a:ext cx="4267200" cy="1395895"/>
          </a:xfrm>
          <a:prstGeom prst="rect">
            <a:avLst/>
          </a:prstGeom>
        </p:spPr>
        <p:txBody>
          <a:bodyPr wrap="square" lIns="0" tIns="0" rIns="0" bIns="0" rtlCol="0" anchor="t">
            <a:spAutoFit/>
          </a:bodyPr>
          <a:lstStyle/>
          <a:p>
            <a:pPr marL="0" lvl="1" indent="0">
              <a:lnSpc>
                <a:spcPts val="5400"/>
              </a:lnSpc>
            </a:pPr>
            <a:r>
              <a:rPr lang="en-US" sz="6600" b="1" spc="-276" dirty="0">
                <a:solidFill>
                  <a:srgbClr val="00694C"/>
                </a:solidFill>
                <a:latin typeface="Raleway Medium"/>
              </a:rPr>
              <a:t>Content</a:t>
            </a:r>
          </a:p>
          <a:p>
            <a:pPr marL="0" lvl="1" indent="0" algn="ctr">
              <a:lnSpc>
                <a:spcPts val="5400"/>
              </a:lnSpc>
            </a:pPr>
            <a:endParaRPr lang="en-US" sz="6000" spc="-276" dirty="0">
              <a:solidFill>
                <a:srgbClr val="00694C"/>
              </a:solidFill>
              <a:latin typeface="Raleway Medium"/>
            </a:endParaRPr>
          </a:p>
        </p:txBody>
      </p:sp>
      <p:sp>
        <p:nvSpPr>
          <p:cNvPr id="4" name="TextBox 3">
            <a:extLst>
              <a:ext uri="{FF2B5EF4-FFF2-40B4-BE49-F238E27FC236}">
                <a16:creationId xmlns:a16="http://schemas.microsoft.com/office/drawing/2014/main" id="{907D02E6-071D-964A-95F3-5D88358572C8}"/>
              </a:ext>
            </a:extLst>
          </p:cNvPr>
          <p:cNvSpPr txBox="1"/>
          <p:nvPr/>
        </p:nvSpPr>
        <p:spPr>
          <a:xfrm>
            <a:off x="1981200" y="3009900"/>
            <a:ext cx="15773400" cy="5970417"/>
          </a:xfrm>
          <a:prstGeom prst="rect">
            <a:avLst/>
          </a:prstGeom>
        </p:spPr>
        <p:txBody>
          <a:bodyPr wrap="square" lIns="0" tIns="0" rIns="0" bIns="0" rtlCol="0" anchor="t">
            <a:spAutoFit/>
          </a:bodyPr>
          <a:lstStyle/>
          <a:p>
            <a:pPr marL="742950" indent="-742950">
              <a:lnSpc>
                <a:spcPct val="200000"/>
              </a:lnSpc>
              <a:spcBef>
                <a:spcPct val="0"/>
              </a:spcBef>
              <a:buFont typeface="+mj-lt"/>
              <a:buAutoNum type="arabicPeriod"/>
            </a:pPr>
            <a:r>
              <a:rPr lang="en-US" sz="4000" dirty="0">
                <a:latin typeface="Raleway Semi-Bold"/>
              </a:rPr>
              <a:t>Introduction</a:t>
            </a:r>
          </a:p>
          <a:p>
            <a:pPr marL="742950" indent="-742950">
              <a:lnSpc>
                <a:spcPct val="200000"/>
              </a:lnSpc>
              <a:spcBef>
                <a:spcPct val="0"/>
              </a:spcBef>
              <a:buFont typeface="+mj-lt"/>
              <a:buAutoNum type="arabicPeriod"/>
            </a:pPr>
            <a:r>
              <a:rPr lang="en-US" sz="4000" dirty="0">
                <a:latin typeface="Raleway Semi-Bold"/>
              </a:rPr>
              <a:t>Method</a:t>
            </a:r>
          </a:p>
          <a:p>
            <a:pPr marL="742950" indent="-742950">
              <a:lnSpc>
                <a:spcPct val="200000"/>
              </a:lnSpc>
              <a:spcBef>
                <a:spcPct val="0"/>
              </a:spcBef>
              <a:buFont typeface="+mj-lt"/>
              <a:buAutoNum type="arabicPeriod"/>
            </a:pPr>
            <a:r>
              <a:rPr lang="en-US" sz="4000" dirty="0">
                <a:latin typeface="Raleway Semi-Bold"/>
              </a:rPr>
              <a:t>Results</a:t>
            </a:r>
          </a:p>
          <a:p>
            <a:pPr marL="742950" indent="-742950">
              <a:lnSpc>
                <a:spcPct val="200000"/>
              </a:lnSpc>
              <a:spcBef>
                <a:spcPct val="0"/>
              </a:spcBef>
              <a:buFont typeface="+mj-lt"/>
              <a:buAutoNum type="arabicPeriod"/>
            </a:pPr>
            <a:r>
              <a:rPr lang="en-US" sz="4000" dirty="0">
                <a:latin typeface="Raleway Semi-Bold"/>
              </a:rPr>
              <a:t>Discussion</a:t>
            </a:r>
          </a:p>
          <a:p>
            <a:pPr marL="742950" indent="-742950">
              <a:lnSpc>
                <a:spcPct val="200000"/>
              </a:lnSpc>
              <a:spcBef>
                <a:spcPct val="0"/>
              </a:spcBef>
              <a:buFont typeface="+mj-lt"/>
              <a:buAutoNum type="arabicPeriod"/>
            </a:pPr>
            <a:r>
              <a:rPr lang="en-US" sz="4000" dirty="0">
                <a:latin typeface="Raleway Semi-Bold"/>
              </a:rPr>
              <a:t>Conclusion  </a:t>
            </a:r>
          </a:p>
        </p:txBody>
      </p:sp>
    </p:spTree>
    <p:extLst>
      <p:ext uri="{BB962C8B-B14F-4D97-AF65-F5344CB8AC3E}">
        <p14:creationId xmlns:p14="http://schemas.microsoft.com/office/powerpoint/2010/main" val="1791500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5316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Any other model…</a:t>
            </a:r>
            <a:endParaRPr lang="en-US" sz="6000" spc="-276" dirty="0">
              <a:solidFill>
                <a:srgbClr val="00694C"/>
              </a:solidFill>
              <a:latin typeface="Raleway Medium"/>
            </a:endParaRPr>
          </a:p>
        </p:txBody>
      </p:sp>
      <p:sp>
        <p:nvSpPr>
          <p:cNvPr id="8" name="Rectangle 7">
            <a:extLst>
              <a:ext uri="{FF2B5EF4-FFF2-40B4-BE49-F238E27FC236}">
                <a16:creationId xmlns:a16="http://schemas.microsoft.com/office/drawing/2014/main" id="{38D0E814-B9D6-8746-89D5-01716FAF1A89}"/>
              </a:ext>
            </a:extLst>
          </p:cNvPr>
          <p:cNvSpPr/>
          <p:nvPr/>
        </p:nvSpPr>
        <p:spPr>
          <a:xfrm>
            <a:off x="6172200" y="4076700"/>
            <a:ext cx="5943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Need to edit this page</a:t>
            </a:r>
          </a:p>
        </p:txBody>
      </p:sp>
    </p:spTree>
    <p:extLst>
      <p:ext uri="{BB962C8B-B14F-4D97-AF65-F5344CB8AC3E}">
        <p14:creationId xmlns:p14="http://schemas.microsoft.com/office/powerpoint/2010/main" val="14281888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5316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Any other model…</a:t>
            </a:r>
            <a:endParaRPr lang="en-US" sz="6000" spc="-276" dirty="0">
              <a:solidFill>
                <a:srgbClr val="00694C"/>
              </a:solidFill>
              <a:latin typeface="Raleway Medium"/>
            </a:endParaRPr>
          </a:p>
        </p:txBody>
      </p:sp>
      <p:sp>
        <p:nvSpPr>
          <p:cNvPr id="8" name="Rectangle 7">
            <a:extLst>
              <a:ext uri="{FF2B5EF4-FFF2-40B4-BE49-F238E27FC236}">
                <a16:creationId xmlns:a16="http://schemas.microsoft.com/office/drawing/2014/main" id="{38D0E814-B9D6-8746-89D5-01716FAF1A89}"/>
              </a:ext>
            </a:extLst>
          </p:cNvPr>
          <p:cNvSpPr/>
          <p:nvPr/>
        </p:nvSpPr>
        <p:spPr>
          <a:xfrm>
            <a:off x="6172200" y="4076700"/>
            <a:ext cx="5943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Need to edit this page</a:t>
            </a:r>
          </a:p>
        </p:txBody>
      </p:sp>
    </p:spTree>
    <p:extLst>
      <p:ext uri="{BB962C8B-B14F-4D97-AF65-F5344CB8AC3E}">
        <p14:creationId xmlns:p14="http://schemas.microsoft.com/office/powerpoint/2010/main" val="2329701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5316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Any other model…</a:t>
            </a:r>
            <a:endParaRPr lang="en-US" sz="6000" spc="-276" dirty="0">
              <a:solidFill>
                <a:srgbClr val="00694C"/>
              </a:solidFill>
              <a:latin typeface="Raleway Medium"/>
            </a:endParaRPr>
          </a:p>
        </p:txBody>
      </p:sp>
      <p:sp>
        <p:nvSpPr>
          <p:cNvPr id="8" name="Rectangle 7">
            <a:extLst>
              <a:ext uri="{FF2B5EF4-FFF2-40B4-BE49-F238E27FC236}">
                <a16:creationId xmlns:a16="http://schemas.microsoft.com/office/drawing/2014/main" id="{38D0E814-B9D6-8746-89D5-01716FAF1A89}"/>
              </a:ext>
            </a:extLst>
          </p:cNvPr>
          <p:cNvSpPr/>
          <p:nvPr/>
        </p:nvSpPr>
        <p:spPr>
          <a:xfrm>
            <a:off x="6172200" y="4076700"/>
            <a:ext cx="5943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KR" dirty="0"/>
              <a:t>Need to edit this page</a:t>
            </a:r>
          </a:p>
        </p:txBody>
      </p:sp>
    </p:spTree>
    <p:extLst>
      <p:ext uri="{BB962C8B-B14F-4D97-AF65-F5344CB8AC3E}">
        <p14:creationId xmlns:p14="http://schemas.microsoft.com/office/powerpoint/2010/main" val="1240078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219199" y="2075229"/>
            <a:ext cx="9326879" cy="2468496"/>
          </a:xfrm>
          <a:prstGeom prst="rect">
            <a:avLst/>
          </a:prstGeom>
        </p:spPr>
        <p:txBody>
          <a:bodyPr wrap="square" lIns="0" tIns="0" rIns="0" bIns="0" rtlCol="0" anchor="t">
            <a:spAutoFit/>
          </a:bodyPr>
          <a:lstStyle/>
          <a:p>
            <a:pPr marL="0" lvl="1" indent="0"/>
            <a:r>
              <a:rPr lang="en-US" sz="10041" b="1" spc="-461" dirty="0">
                <a:solidFill>
                  <a:srgbClr val="00694C"/>
                </a:solidFill>
                <a:latin typeface="Raleway Medium"/>
              </a:rPr>
              <a:t>DISCUSSION</a:t>
            </a:r>
          </a:p>
          <a:p>
            <a:pPr marL="0" lvl="1" indent="0"/>
            <a:r>
              <a:rPr lang="en-US" sz="6000" b="1" spc="-461" dirty="0">
                <a:solidFill>
                  <a:srgbClr val="00694C"/>
                </a:solidFill>
                <a:latin typeface="Raleway Medium"/>
              </a:rPr>
              <a:t>Discovered Knowledge</a:t>
            </a:r>
          </a:p>
        </p:txBody>
      </p:sp>
      <p:sp>
        <p:nvSpPr>
          <p:cNvPr id="5" name="TextBox 4">
            <a:extLst>
              <a:ext uri="{FF2B5EF4-FFF2-40B4-BE49-F238E27FC236}">
                <a16:creationId xmlns:a16="http://schemas.microsoft.com/office/drawing/2014/main" id="{8255BCB1-797C-7C4B-8A47-C7671D08A19F}"/>
              </a:ext>
            </a:extLst>
          </p:cNvPr>
          <p:cNvSpPr txBox="1"/>
          <p:nvPr/>
        </p:nvSpPr>
        <p:spPr>
          <a:xfrm>
            <a:off x="2675467" y="6129867"/>
            <a:ext cx="184731" cy="369332"/>
          </a:xfrm>
          <a:prstGeom prst="rect">
            <a:avLst/>
          </a:prstGeom>
          <a:noFill/>
        </p:spPr>
        <p:txBody>
          <a:bodyPr wrap="none" rtlCol="0">
            <a:spAutoFit/>
          </a:bodyPr>
          <a:lstStyle/>
          <a:p>
            <a:endParaRPr lang="en-KR" dirty="0"/>
          </a:p>
        </p:txBody>
      </p:sp>
    </p:spTree>
    <p:extLst>
      <p:ext uri="{BB962C8B-B14F-4D97-AF65-F5344CB8AC3E}">
        <p14:creationId xmlns:p14="http://schemas.microsoft.com/office/powerpoint/2010/main" val="4005016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63959"/>
            <a:ext cx="15316200" cy="1015663"/>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COMPARISON BY RMSE SCORE</a:t>
            </a:r>
            <a:endParaRPr lang="en-US" sz="6000" spc="-276" dirty="0">
              <a:solidFill>
                <a:srgbClr val="00694C"/>
              </a:solidFill>
              <a:latin typeface="Raleway Medium"/>
            </a:endParaRPr>
          </a:p>
        </p:txBody>
      </p:sp>
      <p:graphicFrame>
        <p:nvGraphicFramePr>
          <p:cNvPr id="4" name="Chart 3">
            <a:extLst>
              <a:ext uri="{FF2B5EF4-FFF2-40B4-BE49-F238E27FC236}">
                <a16:creationId xmlns:a16="http://schemas.microsoft.com/office/drawing/2014/main" id="{EBFD90A2-CAAD-3C4C-88E7-B5C10F3B3DB4}"/>
              </a:ext>
            </a:extLst>
          </p:cNvPr>
          <p:cNvGraphicFramePr/>
          <p:nvPr>
            <p:extLst>
              <p:ext uri="{D42A27DB-BD31-4B8C-83A1-F6EECF244321}">
                <p14:modId xmlns:p14="http://schemas.microsoft.com/office/powerpoint/2010/main" val="1937481307"/>
              </p:ext>
            </p:extLst>
          </p:nvPr>
        </p:nvGraphicFramePr>
        <p:xfrm>
          <a:off x="3048000" y="2705100"/>
          <a:ext cx="12192000" cy="65024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259380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5316200" cy="2031325"/>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RMSE SCORE EVALUATION OF</a:t>
            </a:r>
          </a:p>
          <a:p>
            <a:pPr marL="0" lvl="1" indent="0"/>
            <a:r>
              <a:rPr lang="en-US" sz="6600" b="1" spc="-276" dirty="0">
                <a:solidFill>
                  <a:srgbClr val="00694C"/>
                </a:solidFill>
                <a:latin typeface="Raleway Medium"/>
              </a:rPr>
              <a:t>REGULARIZED MODEL</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174B5889-FD8A-B344-8329-67C2EA852C1A}"/>
              </a:ext>
            </a:extLst>
          </p:cNvPr>
          <p:cNvSpPr txBox="1"/>
          <p:nvPr/>
        </p:nvSpPr>
        <p:spPr>
          <a:xfrm>
            <a:off x="1943100" y="3086100"/>
            <a:ext cx="14401800" cy="5078313"/>
          </a:xfrm>
          <a:prstGeom prst="rect">
            <a:avLst/>
          </a:prstGeom>
          <a:noFill/>
        </p:spPr>
        <p:txBody>
          <a:bodyPr wrap="square" rtlCol="0">
            <a:spAutoFit/>
          </a:bodyPr>
          <a:lstStyle/>
          <a:p>
            <a:r>
              <a:rPr lang="en-US" sz="3600" dirty="0"/>
              <a:t>The final …</a:t>
            </a:r>
          </a:p>
          <a:p>
            <a:endParaRPr lang="en-US" sz="3600" dirty="0"/>
          </a:p>
          <a:p>
            <a:r>
              <a:rPr lang="en-US" sz="3600" dirty="0"/>
              <a:t>This approach</a:t>
            </a:r>
            <a:r>
              <a:rPr lang="en-US" altLang="ko-KR" sz="3600" dirty="0"/>
              <a:t>(regularization)</a:t>
            </a:r>
            <a:r>
              <a:rPr lang="en-US" sz="3600" dirty="0"/>
              <a:t> can be used as a form of hyperparameter tuning to find the optimal regularization strength for a given model and dataset. It helps strike a balance between bias and variance by controlling the model's complexity and preventing overfitting. By systematically adjusting the lambda parameter and evaluating the model's performance, practitioners can identify the regularization strength that produces the best generalization performance on unseen data.</a:t>
            </a:r>
            <a:endParaRPr lang="en-KR" sz="3600" dirty="0"/>
          </a:p>
        </p:txBody>
      </p:sp>
    </p:spTree>
    <p:extLst>
      <p:ext uri="{BB962C8B-B14F-4D97-AF65-F5344CB8AC3E}">
        <p14:creationId xmlns:p14="http://schemas.microsoft.com/office/powerpoint/2010/main" val="36180711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5316200" cy="2031325"/>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RMSE SCORE EVALUATION OF</a:t>
            </a:r>
          </a:p>
          <a:p>
            <a:pPr marL="0" lvl="1" indent="0"/>
            <a:r>
              <a:rPr lang="en-US" sz="6600" b="1" spc="-276" dirty="0">
                <a:solidFill>
                  <a:srgbClr val="00694C"/>
                </a:solidFill>
                <a:latin typeface="Raleway Medium"/>
              </a:rPr>
              <a:t>SGD</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174B5889-FD8A-B344-8329-67C2EA852C1A}"/>
              </a:ext>
            </a:extLst>
          </p:cNvPr>
          <p:cNvSpPr txBox="1"/>
          <p:nvPr/>
        </p:nvSpPr>
        <p:spPr>
          <a:xfrm>
            <a:off x="1943100" y="3086100"/>
            <a:ext cx="14401800" cy="646331"/>
          </a:xfrm>
          <a:prstGeom prst="rect">
            <a:avLst/>
          </a:prstGeom>
          <a:noFill/>
        </p:spPr>
        <p:txBody>
          <a:bodyPr wrap="square" rtlCol="0">
            <a:spAutoFit/>
          </a:bodyPr>
          <a:lstStyle/>
          <a:p>
            <a:r>
              <a:rPr lang="en-US" sz="3600" dirty="0"/>
              <a:t>The final …</a:t>
            </a:r>
            <a:endParaRPr lang="en-KR" sz="3600" dirty="0"/>
          </a:p>
        </p:txBody>
      </p:sp>
    </p:spTree>
    <p:extLst>
      <p:ext uri="{BB962C8B-B14F-4D97-AF65-F5344CB8AC3E}">
        <p14:creationId xmlns:p14="http://schemas.microsoft.com/office/powerpoint/2010/main" val="838129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723900"/>
            <a:ext cx="15316200" cy="2031325"/>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RMSE SCORE EVALUATION OF</a:t>
            </a:r>
          </a:p>
          <a:p>
            <a:pPr marL="0" lvl="1" indent="0"/>
            <a:r>
              <a:rPr lang="en-US" sz="6600" b="1" spc="-276" dirty="0">
                <a:solidFill>
                  <a:srgbClr val="00694C"/>
                </a:solidFill>
                <a:latin typeface="Raleway Medium"/>
              </a:rPr>
              <a:t>SVM</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174B5889-FD8A-B344-8329-67C2EA852C1A}"/>
              </a:ext>
            </a:extLst>
          </p:cNvPr>
          <p:cNvSpPr txBox="1"/>
          <p:nvPr/>
        </p:nvSpPr>
        <p:spPr>
          <a:xfrm>
            <a:off x="1943100" y="3086100"/>
            <a:ext cx="14401800" cy="646331"/>
          </a:xfrm>
          <a:prstGeom prst="rect">
            <a:avLst/>
          </a:prstGeom>
          <a:noFill/>
        </p:spPr>
        <p:txBody>
          <a:bodyPr wrap="square" rtlCol="0">
            <a:spAutoFit/>
          </a:bodyPr>
          <a:lstStyle/>
          <a:p>
            <a:r>
              <a:rPr lang="en-US" sz="3600" dirty="0"/>
              <a:t>The final …</a:t>
            </a:r>
            <a:endParaRPr lang="en-KR" sz="3600" dirty="0"/>
          </a:p>
        </p:txBody>
      </p:sp>
    </p:spTree>
    <p:extLst>
      <p:ext uri="{BB962C8B-B14F-4D97-AF65-F5344CB8AC3E}">
        <p14:creationId xmlns:p14="http://schemas.microsoft.com/office/powerpoint/2010/main" val="28411929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691376" y="2217788"/>
            <a:ext cx="6567924"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3984840" y="4622298"/>
            <a:ext cx="7223569" cy="1042401"/>
          </a:xfrm>
          <a:prstGeom prst="rect">
            <a:avLst/>
          </a:prstGeom>
        </p:spPr>
        <p:txBody>
          <a:bodyPr lIns="0" tIns="0" rIns="0" bIns="0" rtlCol="0" anchor="t">
            <a:spAutoFit/>
          </a:bodyPr>
          <a:lstStyle/>
          <a:p>
            <a:pPr marL="0" lvl="1" indent="0">
              <a:lnSpc>
                <a:spcPts val="8010"/>
              </a:lnSpc>
            </a:pPr>
            <a:r>
              <a:rPr lang="en-US" sz="8900" b="1" spc="-409" dirty="0">
                <a:solidFill>
                  <a:srgbClr val="00694C"/>
                </a:solidFill>
                <a:latin typeface="Raleway Medium"/>
              </a:rPr>
              <a:t>Q &amp; A</a:t>
            </a:r>
          </a:p>
        </p:txBody>
      </p:sp>
    </p:spTree>
    <p:extLst>
      <p:ext uri="{BB962C8B-B14F-4D97-AF65-F5344CB8AC3E}">
        <p14:creationId xmlns:p14="http://schemas.microsoft.com/office/powerpoint/2010/main" val="729414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3" name="TextBox 3"/>
          <p:cNvSpPr txBox="1"/>
          <p:nvPr/>
        </p:nvSpPr>
        <p:spPr>
          <a:xfrm>
            <a:off x="4468920" y="5143500"/>
            <a:ext cx="9350160" cy="1192699"/>
          </a:xfrm>
          <a:prstGeom prst="rect">
            <a:avLst/>
          </a:prstGeom>
        </p:spPr>
        <p:txBody>
          <a:bodyPr wrap="square" lIns="0" tIns="0" rIns="0" bIns="0" rtlCol="0" anchor="t">
            <a:spAutoFit/>
          </a:bodyPr>
          <a:lstStyle/>
          <a:p>
            <a:pPr marL="0" lvl="1" indent="0">
              <a:lnSpc>
                <a:spcPts val="8010"/>
              </a:lnSpc>
            </a:pPr>
            <a:r>
              <a:rPr lang="en-US" sz="13800" b="1" spc="-409" dirty="0">
                <a:solidFill>
                  <a:srgbClr val="00694C"/>
                </a:solidFill>
                <a:latin typeface="Raleway Medium"/>
              </a:rPr>
              <a:t>Thank You!</a:t>
            </a:r>
          </a:p>
        </p:txBody>
      </p:sp>
    </p:spTree>
    <p:extLst>
      <p:ext uri="{BB962C8B-B14F-4D97-AF65-F5344CB8AC3E}">
        <p14:creationId xmlns:p14="http://schemas.microsoft.com/office/powerpoint/2010/main" val="789398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546079" y="1920197"/>
            <a:ext cx="6270790" cy="6446606"/>
          </a:xfrm>
          <a:custGeom>
            <a:avLst/>
            <a:gdLst/>
            <a:ahLst/>
            <a:cxnLst/>
            <a:rect l="l" t="t" r="r" b="b"/>
            <a:pathLst>
              <a:path w="6270790" h="6446606">
                <a:moveTo>
                  <a:pt x="0" y="0"/>
                </a:moveTo>
                <a:lnTo>
                  <a:pt x="6270790" y="0"/>
                </a:lnTo>
                <a:lnTo>
                  <a:pt x="6270790" y="6446606"/>
                </a:lnTo>
                <a:lnTo>
                  <a:pt x="0" y="6446606"/>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219199" y="2075229"/>
            <a:ext cx="9326879" cy="1173591"/>
          </a:xfrm>
          <a:prstGeom prst="rect">
            <a:avLst/>
          </a:prstGeom>
        </p:spPr>
        <p:txBody>
          <a:bodyPr wrap="square" lIns="0" tIns="0" rIns="0" bIns="0" rtlCol="0" anchor="t">
            <a:spAutoFit/>
          </a:bodyPr>
          <a:lstStyle/>
          <a:p>
            <a:pPr marL="0" lvl="1" indent="0">
              <a:lnSpc>
                <a:spcPts val="9037"/>
              </a:lnSpc>
            </a:pPr>
            <a:r>
              <a:rPr lang="en-US" sz="10041" b="1" spc="-461" dirty="0">
                <a:solidFill>
                  <a:srgbClr val="00694C"/>
                </a:solidFill>
                <a:latin typeface="Raleway Medium"/>
              </a:rPr>
              <a:t>INTRODUCTION</a:t>
            </a:r>
          </a:p>
        </p:txBody>
      </p:sp>
      <p:sp>
        <p:nvSpPr>
          <p:cNvPr id="5" name="TextBox 4">
            <a:extLst>
              <a:ext uri="{FF2B5EF4-FFF2-40B4-BE49-F238E27FC236}">
                <a16:creationId xmlns:a16="http://schemas.microsoft.com/office/drawing/2014/main" id="{8255BCB1-797C-7C4B-8A47-C7671D08A19F}"/>
              </a:ext>
            </a:extLst>
          </p:cNvPr>
          <p:cNvSpPr txBox="1"/>
          <p:nvPr/>
        </p:nvSpPr>
        <p:spPr>
          <a:xfrm>
            <a:off x="2675467" y="6129867"/>
            <a:ext cx="184731" cy="369332"/>
          </a:xfrm>
          <a:prstGeom prst="rect">
            <a:avLst/>
          </a:prstGeom>
          <a:noFill/>
        </p:spPr>
        <p:txBody>
          <a:bodyPr wrap="none" rtlCol="0">
            <a:spAutoFit/>
          </a:bodyPr>
          <a:lstStyle/>
          <a:p>
            <a:endParaRPr lang="en-K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2075229"/>
            <a:ext cx="7924800" cy="3535343"/>
          </a:xfrm>
          <a:prstGeom prst="rect">
            <a:avLst/>
          </a:prstGeom>
        </p:spPr>
        <p:txBody>
          <a:bodyPr lIns="0" tIns="0" rIns="0" bIns="0" rtlCol="0" anchor="t">
            <a:spAutoFit/>
          </a:bodyPr>
          <a:lstStyle/>
          <a:p>
            <a:pPr marL="0" lvl="1" indent="0">
              <a:lnSpc>
                <a:spcPts val="9037"/>
              </a:lnSpc>
            </a:pPr>
            <a:r>
              <a:rPr lang="en-US" sz="10041" spc="-461">
                <a:solidFill>
                  <a:srgbClr val="00694C"/>
                </a:solidFill>
                <a:latin typeface="Raleway Medium"/>
              </a:rPr>
              <a:t>Methodology used in the analysis</a:t>
            </a:r>
          </a:p>
        </p:txBody>
      </p:sp>
      <p:sp>
        <p:nvSpPr>
          <p:cNvPr id="3" name="TextBox 3"/>
          <p:cNvSpPr txBox="1"/>
          <p:nvPr/>
        </p:nvSpPr>
        <p:spPr>
          <a:xfrm>
            <a:off x="1219200" y="5762577"/>
            <a:ext cx="7635008" cy="2725420"/>
          </a:xfrm>
          <a:prstGeom prst="rect">
            <a:avLst/>
          </a:prstGeom>
        </p:spPr>
        <p:txBody>
          <a:bodyPr lIns="0" tIns="0" rIns="0" bIns="0" rtlCol="0" anchor="t">
            <a:spAutoFit/>
          </a:bodyPr>
          <a:lstStyle/>
          <a:p>
            <a:pPr>
              <a:lnSpc>
                <a:spcPts val="3080"/>
              </a:lnSpc>
              <a:spcBef>
                <a:spcPct val="0"/>
              </a:spcBef>
            </a:pPr>
            <a:r>
              <a:rPr lang="en-US" sz="2200" dirty="0">
                <a:solidFill>
                  <a:srgbClr val="00694C"/>
                </a:solidFill>
                <a:latin typeface="Raleway Semi-Bold"/>
              </a:rPr>
              <a:t>Lorem ipsum dolor sit </a:t>
            </a:r>
            <a:r>
              <a:rPr lang="en-US" sz="2200" dirty="0" err="1">
                <a:solidFill>
                  <a:srgbClr val="00694C"/>
                </a:solidFill>
                <a:latin typeface="Raleway Semi-Bold"/>
              </a:rPr>
              <a:t>amet</a:t>
            </a:r>
            <a:r>
              <a:rPr lang="en-US" sz="2200" dirty="0">
                <a:solidFill>
                  <a:srgbClr val="00694C"/>
                </a:solidFill>
                <a:latin typeface="Raleway Semi-Bold"/>
              </a:rPr>
              <a:t>, </a:t>
            </a:r>
            <a:r>
              <a:rPr lang="en-US" sz="2200" dirty="0" err="1">
                <a:solidFill>
                  <a:srgbClr val="00694C"/>
                </a:solidFill>
                <a:latin typeface="Raleway Semi-Bold"/>
              </a:rPr>
              <a:t>consectetur</a:t>
            </a:r>
            <a:r>
              <a:rPr lang="en-US" sz="2200" dirty="0">
                <a:solidFill>
                  <a:srgbClr val="00694C"/>
                </a:solidFill>
                <a:latin typeface="Raleway Semi-Bold"/>
              </a:rPr>
              <a:t> </a:t>
            </a:r>
            <a:r>
              <a:rPr lang="en-US" sz="2200" dirty="0" err="1">
                <a:solidFill>
                  <a:srgbClr val="00694C"/>
                </a:solidFill>
                <a:latin typeface="Raleway Semi-Bold"/>
              </a:rPr>
              <a:t>adipiscing</a:t>
            </a:r>
            <a:r>
              <a:rPr lang="en-US" sz="2200" dirty="0">
                <a:solidFill>
                  <a:srgbClr val="00694C"/>
                </a:solidFill>
                <a:latin typeface="Raleway Semi-Bold"/>
              </a:rPr>
              <a:t> </a:t>
            </a:r>
            <a:r>
              <a:rPr lang="en-US" sz="2200" dirty="0" err="1">
                <a:solidFill>
                  <a:srgbClr val="00694C"/>
                </a:solidFill>
                <a:latin typeface="Raleway Semi-Bold"/>
              </a:rPr>
              <a:t>elit</a:t>
            </a:r>
            <a:r>
              <a:rPr lang="en-US" sz="2200" dirty="0">
                <a:solidFill>
                  <a:srgbClr val="00694C"/>
                </a:solidFill>
                <a:latin typeface="Raleway Semi-Bold"/>
              </a:rPr>
              <a:t>, sed do </a:t>
            </a:r>
            <a:r>
              <a:rPr lang="en-US" sz="2200" dirty="0" err="1">
                <a:solidFill>
                  <a:srgbClr val="00694C"/>
                </a:solidFill>
                <a:latin typeface="Raleway Semi-Bold"/>
              </a:rPr>
              <a:t>eiusmod</a:t>
            </a:r>
            <a:r>
              <a:rPr lang="en-US" sz="2200" dirty="0">
                <a:solidFill>
                  <a:srgbClr val="00694C"/>
                </a:solidFill>
                <a:latin typeface="Raleway Semi-Bold"/>
              </a:rPr>
              <a:t> </a:t>
            </a:r>
            <a:r>
              <a:rPr lang="en-US" sz="2200" dirty="0" err="1">
                <a:solidFill>
                  <a:srgbClr val="00694C"/>
                </a:solidFill>
                <a:latin typeface="Raleway Semi-Bold"/>
              </a:rPr>
              <a:t>tempor</a:t>
            </a:r>
            <a:r>
              <a:rPr lang="en-US" sz="2200" dirty="0">
                <a:solidFill>
                  <a:srgbClr val="00694C"/>
                </a:solidFill>
                <a:latin typeface="Raleway Semi-Bold"/>
              </a:rPr>
              <a:t> </a:t>
            </a:r>
            <a:r>
              <a:rPr lang="en-US" sz="2200" dirty="0" err="1">
                <a:solidFill>
                  <a:srgbClr val="00694C"/>
                </a:solidFill>
                <a:latin typeface="Raleway Semi-Bold"/>
              </a:rPr>
              <a:t>incididunt</a:t>
            </a:r>
            <a:r>
              <a:rPr lang="en-US" sz="2200" dirty="0">
                <a:solidFill>
                  <a:srgbClr val="00694C"/>
                </a:solidFill>
                <a:latin typeface="Raleway Semi-Bold"/>
              </a:rPr>
              <a:t> </a:t>
            </a:r>
            <a:r>
              <a:rPr lang="en-US" sz="2200" dirty="0" err="1">
                <a:solidFill>
                  <a:srgbClr val="00694C"/>
                </a:solidFill>
                <a:latin typeface="Raleway Semi-Bold"/>
              </a:rPr>
              <a:t>ut</a:t>
            </a:r>
            <a:r>
              <a:rPr lang="en-US" sz="2200" dirty="0">
                <a:solidFill>
                  <a:srgbClr val="00694C"/>
                </a:solidFill>
                <a:latin typeface="Raleway Semi-Bold"/>
              </a:rPr>
              <a:t> </a:t>
            </a:r>
            <a:r>
              <a:rPr lang="en-US" sz="2200" dirty="0" err="1">
                <a:solidFill>
                  <a:srgbClr val="00694C"/>
                </a:solidFill>
                <a:latin typeface="Raleway Semi-Bold"/>
              </a:rPr>
              <a:t>labore</a:t>
            </a:r>
            <a:r>
              <a:rPr lang="en-US" sz="2200" dirty="0">
                <a:solidFill>
                  <a:srgbClr val="00694C"/>
                </a:solidFill>
                <a:latin typeface="Raleway Semi-Bold"/>
              </a:rPr>
              <a:t> et dolore magna </a:t>
            </a:r>
            <a:r>
              <a:rPr lang="en-US" sz="2200" dirty="0" err="1">
                <a:solidFill>
                  <a:srgbClr val="00694C"/>
                </a:solidFill>
                <a:latin typeface="Raleway Semi-Bold"/>
              </a:rPr>
              <a:t>aliqua</a:t>
            </a:r>
            <a:r>
              <a:rPr lang="en-US" sz="2200" dirty="0">
                <a:solidFill>
                  <a:srgbClr val="00694C"/>
                </a:solidFill>
                <a:latin typeface="Raleway Semi-Bold"/>
              </a:rPr>
              <a:t>.</a:t>
            </a:r>
          </a:p>
          <a:p>
            <a:pPr>
              <a:lnSpc>
                <a:spcPts val="3080"/>
              </a:lnSpc>
              <a:spcBef>
                <a:spcPct val="0"/>
              </a:spcBef>
            </a:pPr>
            <a:r>
              <a:rPr lang="en-US" sz="2200" dirty="0">
                <a:solidFill>
                  <a:srgbClr val="00694C"/>
                </a:solidFill>
                <a:latin typeface="Raleway Semi-Bold"/>
              </a:rPr>
              <a:t>Ut </a:t>
            </a:r>
            <a:r>
              <a:rPr lang="en-US" sz="2200" dirty="0" err="1">
                <a:solidFill>
                  <a:srgbClr val="00694C"/>
                </a:solidFill>
                <a:latin typeface="Raleway Semi-Bold"/>
              </a:rPr>
              <a:t>enim</a:t>
            </a:r>
            <a:r>
              <a:rPr lang="en-US" sz="2200" dirty="0">
                <a:solidFill>
                  <a:srgbClr val="00694C"/>
                </a:solidFill>
                <a:latin typeface="Raleway Semi-Bold"/>
              </a:rPr>
              <a:t> ad minim </a:t>
            </a:r>
            <a:r>
              <a:rPr lang="en-US" sz="2200" dirty="0" err="1">
                <a:solidFill>
                  <a:srgbClr val="00694C"/>
                </a:solidFill>
                <a:latin typeface="Raleway Semi-Bold"/>
              </a:rPr>
              <a:t>veniam</a:t>
            </a:r>
            <a:r>
              <a:rPr lang="en-US" sz="2200" dirty="0">
                <a:solidFill>
                  <a:srgbClr val="00694C"/>
                </a:solidFill>
                <a:latin typeface="Raleway Semi-Bold"/>
              </a:rPr>
              <a:t>, </a:t>
            </a:r>
            <a:r>
              <a:rPr lang="en-US" sz="2200" dirty="0" err="1">
                <a:solidFill>
                  <a:srgbClr val="00694C"/>
                </a:solidFill>
                <a:latin typeface="Raleway Semi-Bold"/>
              </a:rPr>
              <a:t>quis</a:t>
            </a:r>
            <a:r>
              <a:rPr lang="en-US" sz="2200" dirty="0">
                <a:solidFill>
                  <a:srgbClr val="00694C"/>
                </a:solidFill>
                <a:latin typeface="Raleway Semi-Bold"/>
              </a:rPr>
              <a:t> </a:t>
            </a:r>
            <a:r>
              <a:rPr lang="en-US" sz="2200" dirty="0" err="1">
                <a:solidFill>
                  <a:srgbClr val="00694C"/>
                </a:solidFill>
                <a:latin typeface="Raleway Semi-Bold"/>
              </a:rPr>
              <a:t>nostrud</a:t>
            </a:r>
            <a:r>
              <a:rPr lang="en-US" sz="2200" dirty="0">
                <a:solidFill>
                  <a:srgbClr val="00694C"/>
                </a:solidFill>
                <a:latin typeface="Raleway Semi-Bold"/>
              </a:rPr>
              <a:t> exercitation </a:t>
            </a:r>
            <a:r>
              <a:rPr lang="en-US" sz="2200" dirty="0" err="1">
                <a:solidFill>
                  <a:srgbClr val="00694C"/>
                </a:solidFill>
                <a:latin typeface="Raleway Semi-Bold"/>
              </a:rPr>
              <a:t>ullamco</a:t>
            </a:r>
            <a:r>
              <a:rPr lang="en-US" sz="2200" dirty="0">
                <a:solidFill>
                  <a:srgbClr val="00694C"/>
                </a:solidFill>
                <a:latin typeface="Raleway Semi-Bold"/>
              </a:rPr>
              <a:t> </a:t>
            </a:r>
            <a:r>
              <a:rPr lang="en-US" sz="2200" dirty="0" err="1">
                <a:solidFill>
                  <a:srgbClr val="00694C"/>
                </a:solidFill>
                <a:latin typeface="Raleway Semi-Bold"/>
              </a:rPr>
              <a:t>laboris</a:t>
            </a:r>
            <a:r>
              <a:rPr lang="en-US" sz="2200" dirty="0">
                <a:solidFill>
                  <a:srgbClr val="00694C"/>
                </a:solidFill>
                <a:latin typeface="Raleway Semi-Bold"/>
              </a:rPr>
              <a:t> nisi </a:t>
            </a:r>
            <a:r>
              <a:rPr lang="en-US" sz="2200" dirty="0" err="1">
                <a:solidFill>
                  <a:srgbClr val="00694C"/>
                </a:solidFill>
                <a:latin typeface="Raleway Semi-Bold"/>
              </a:rPr>
              <a:t>ut</a:t>
            </a:r>
            <a:r>
              <a:rPr lang="en-US" sz="2200" dirty="0">
                <a:solidFill>
                  <a:srgbClr val="00694C"/>
                </a:solidFill>
                <a:latin typeface="Raleway Semi-Bold"/>
              </a:rPr>
              <a:t> </a:t>
            </a:r>
            <a:r>
              <a:rPr lang="en-US" sz="2200" dirty="0" err="1">
                <a:solidFill>
                  <a:srgbClr val="00694C"/>
                </a:solidFill>
                <a:latin typeface="Raleway Semi-Bold"/>
              </a:rPr>
              <a:t>aliquip</a:t>
            </a:r>
            <a:r>
              <a:rPr lang="en-US" sz="2200" dirty="0">
                <a:solidFill>
                  <a:srgbClr val="00694C"/>
                </a:solidFill>
                <a:latin typeface="Raleway Semi-Bold"/>
              </a:rPr>
              <a:t> ex </a:t>
            </a:r>
            <a:r>
              <a:rPr lang="en-US" sz="2200" dirty="0" err="1">
                <a:solidFill>
                  <a:srgbClr val="00694C"/>
                </a:solidFill>
                <a:latin typeface="Raleway Semi-Bold"/>
              </a:rPr>
              <a:t>ea</a:t>
            </a:r>
            <a:r>
              <a:rPr lang="en-US" sz="2200" dirty="0">
                <a:solidFill>
                  <a:srgbClr val="00694C"/>
                </a:solidFill>
                <a:latin typeface="Raleway Semi-Bold"/>
              </a:rPr>
              <a:t> </a:t>
            </a:r>
            <a:r>
              <a:rPr lang="en-US" sz="2200" dirty="0" err="1">
                <a:solidFill>
                  <a:srgbClr val="00694C"/>
                </a:solidFill>
                <a:latin typeface="Raleway Semi-Bold"/>
              </a:rPr>
              <a:t>commodo</a:t>
            </a:r>
            <a:r>
              <a:rPr lang="en-US" sz="2200" dirty="0">
                <a:solidFill>
                  <a:srgbClr val="00694C"/>
                </a:solidFill>
                <a:latin typeface="Raleway Semi-Bold"/>
              </a:rPr>
              <a:t> </a:t>
            </a:r>
            <a:r>
              <a:rPr lang="en-US" sz="2200" dirty="0" err="1">
                <a:solidFill>
                  <a:srgbClr val="00694C"/>
                </a:solidFill>
                <a:latin typeface="Raleway Semi-Bold"/>
              </a:rPr>
              <a:t>consequat</a:t>
            </a:r>
            <a:r>
              <a:rPr lang="en-US" sz="2200" dirty="0">
                <a:solidFill>
                  <a:srgbClr val="00694C"/>
                </a:solidFill>
                <a:latin typeface="Raleway Semi-Bold"/>
              </a:rPr>
              <a:t>. Duis </a:t>
            </a:r>
            <a:r>
              <a:rPr lang="en-US" sz="2200" dirty="0" err="1">
                <a:solidFill>
                  <a:srgbClr val="00694C"/>
                </a:solidFill>
                <a:latin typeface="Raleway Semi-Bold"/>
              </a:rPr>
              <a:t>aute</a:t>
            </a:r>
            <a:r>
              <a:rPr lang="en-US" sz="2200" dirty="0">
                <a:solidFill>
                  <a:srgbClr val="00694C"/>
                </a:solidFill>
                <a:latin typeface="Raleway Semi-Bold"/>
              </a:rPr>
              <a:t> </a:t>
            </a:r>
            <a:r>
              <a:rPr lang="en-US" sz="2200" dirty="0" err="1">
                <a:solidFill>
                  <a:srgbClr val="00694C"/>
                </a:solidFill>
                <a:latin typeface="Raleway Semi-Bold"/>
              </a:rPr>
              <a:t>irure</a:t>
            </a:r>
            <a:r>
              <a:rPr lang="en-US" sz="2200" dirty="0">
                <a:solidFill>
                  <a:srgbClr val="00694C"/>
                </a:solidFill>
                <a:latin typeface="Raleway Semi-Bold"/>
              </a:rPr>
              <a:t> dolor in </a:t>
            </a:r>
            <a:r>
              <a:rPr lang="en-US" sz="2200" dirty="0" err="1">
                <a:solidFill>
                  <a:srgbClr val="00694C"/>
                </a:solidFill>
                <a:latin typeface="Raleway Semi-Bold"/>
              </a:rPr>
              <a:t>reprehenderit</a:t>
            </a:r>
            <a:r>
              <a:rPr lang="en-US" sz="2200" dirty="0">
                <a:solidFill>
                  <a:srgbClr val="00694C"/>
                </a:solidFill>
                <a:latin typeface="Raleway Semi-Bold"/>
              </a:rPr>
              <a:t> in </a:t>
            </a:r>
            <a:r>
              <a:rPr lang="en-US" sz="2200" dirty="0" err="1">
                <a:solidFill>
                  <a:srgbClr val="00694C"/>
                </a:solidFill>
                <a:latin typeface="Raleway Semi-Bold"/>
              </a:rPr>
              <a:t>voluptate</a:t>
            </a:r>
            <a:r>
              <a:rPr lang="en-US" sz="2200" dirty="0">
                <a:solidFill>
                  <a:srgbClr val="00694C"/>
                </a:solidFill>
                <a:latin typeface="Raleway Semi-Bold"/>
              </a:rPr>
              <a:t> </a:t>
            </a:r>
            <a:r>
              <a:rPr lang="en-US" sz="2200" dirty="0" err="1">
                <a:solidFill>
                  <a:srgbClr val="00694C"/>
                </a:solidFill>
                <a:latin typeface="Raleway Semi-Bold"/>
              </a:rPr>
              <a:t>velit</a:t>
            </a:r>
            <a:r>
              <a:rPr lang="en-US" sz="2200" dirty="0">
                <a:solidFill>
                  <a:srgbClr val="00694C"/>
                </a:solidFill>
                <a:latin typeface="Raleway Semi-Bold"/>
              </a:rPr>
              <a:t> </a:t>
            </a:r>
            <a:r>
              <a:rPr lang="en-US" sz="2200" dirty="0" err="1">
                <a:solidFill>
                  <a:srgbClr val="00694C"/>
                </a:solidFill>
                <a:latin typeface="Raleway Semi-Bold"/>
              </a:rPr>
              <a:t>esse</a:t>
            </a:r>
            <a:r>
              <a:rPr lang="en-US" sz="2200" dirty="0">
                <a:solidFill>
                  <a:srgbClr val="00694C"/>
                </a:solidFill>
                <a:latin typeface="Raleway Semi-Bold"/>
              </a:rPr>
              <a:t> </a:t>
            </a:r>
            <a:r>
              <a:rPr lang="en-US" sz="2200" dirty="0" err="1">
                <a:solidFill>
                  <a:srgbClr val="00694C"/>
                </a:solidFill>
                <a:latin typeface="Raleway Semi-Bold"/>
              </a:rPr>
              <a:t>cillum</a:t>
            </a:r>
            <a:r>
              <a:rPr lang="en-US" sz="2200" dirty="0">
                <a:solidFill>
                  <a:srgbClr val="00694C"/>
                </a:solidFill>
                <a:latin typeface="Raleway Semi-Bold"/>
              </a:rPr>
              <a:t> dolore </a:t>
            </a:r>
            <a:r>
              <a:rPr lang="en-US" sz="2200" dirty="0" err="1">
                <a:solidFill>
                  <a:srgbClr val="00694C"/>
                </a:solidFill>
                <a:latin typeface="Raleway Semi-Bold"/>
              </a:rPr>
              <a:t>eu</a:t>
            </a:r>
            <a:r>
              <a:rPr lang="en-US" sz="2200" dirty="0">
                <a:solidFill>
                  <a:srgbClr val="00694C"/>
                </a:solidFill>
                <a:latin typeface="Raleway Semi-Bold"/>
              </a:rPr>
              <a:t> </a:t>
            </a:r>
            <a:r>
              <a:rPr lang="en-US" sz="2200" dirty="0" err="1">
                <a:solidFill>
                  <a:srgbClr val="00694C"/>
                </a:solidFill>
                <a:latin typeface="Raleway Semi-Bold"/>
              </a:rPr>
              <a:t>fugiat</a:t>
            </a:r>
            <a:r>
              <a:rPr lang="en-US" sz="2200" dirty="0">
                <a:solidFill>
                  <a:srgbClr val="00694C"/>
                </a:solidFill>
                <a:latin typeface="Raleway Semi-Bold"/>
              </a:rPr>
              <a:t> </a:t>
            </a:r>
            <a:r>
              <a:rPr lang="en-US" sz="2200" dirty="0" err="1">
                <a:solidFill>
                  <a:srgbClr val="00694C"/>
                </a:solidFill>
                <a:latin typeface="Raleway Semi-Bold"/>
              </a:rPr>
              <a:t>nulla</a:t>
            </a:r>
            <a:r>
              <a:rPr lang="en-US" sz="2200" dirty="0">
                <a:solidFill>
                  <a:srgbClr val="00694C"/>
                </a:solidFill>
                <a:latin typeface="Raleway Semi-Bold"/>
              </a:rPr>
              <a:t> </a:t>
            </a:r>
            <a:r>
              <a:rPr lang="en-US" sz="2200" dirty="0" err="1">
                <a:solidFill>
                  <a:srgbClr val="00694C"/>
                </a:solidFill>
                <a:latin typeface="Raleway Semi-Bold"/>
              </a:rPr>
              <a:t>pariatur</a:t>
            </a:r>
            <a:r>
              <a:rPr lang="en-US" sz="2200" dirty="0">
                <a:solidFill>
                  <a:srgbClr val="00694C"/>
                </a:solidFill>
                <a:latin typeface="Raleway Semi-Bold"/>
              </a:rPr>
              <a:t>.</a:t>
            </a:r>
          </a:p>
        </p:txBody>
      </p:sp>
      <p:pic>
        <p:nvPicPr>
          <p:cNvPr id="4" name="Picture 4"/>
          <p:cNvPicPr>
            <a:picLocks noChangeAspect="1"/>
          </p:cNvPicPr>
          <p:nvPr/>
        </p:nvPicPr>
        <p:blipFill>
          <a:blip r:embed="rId2"/>
          <a:stretch>
            <a:fillRect/>
          </a:stretch>
        </p:blipFill>
        <p:spPr>
          <a:xfrm>
            <a:off x="9260071" y="971107"/>
            <a:ext cx="8539764" cy="834478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3433372" y="8084666"/>
            <a:ext cx="5277926" cy="4404669"/>
          </a:xfrm>
          <a:custGeom>
            <a:avLst/>
            <a:gdLst/>
            <a:ahLst/>
            <a:cxnLst/>
            <a:rect l="l" t="t" r="r" b="b"/>
            <a:pathLst>
              <a:path w="5277926" h="4404669">
                <a:moveTo>
                  <a:pt x="0" y="0"/>
                </a:moveTo>
                <a:lnTo>
                  <a:pt x="5277926" y="0"/>
                </a:lnTo>
                <a:lnTo>
                  <a:pt x="5277926" y="4404668"/>
                </a:lnTo>
                <a:lnTo>
                  <a:pt x="0" y="4404668"/>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302276" y="-2383108"/>
            <a:ext cx="4661953" cy="4748285"/>
          </a:xfrm>
          <a:custGeom>
            <a:avLst/>
            <a:gdLst/>
            <a:ahLst/>
            <a:cxnLst/>
            <a:rect l="l" t="t" r="r" b="b"/>
            <a:pathLst>
              <a:path w="4661953" h="4748285">
                <a:moveTo>
                  <a:pt x="0" y="0"/>
                </a:moveTo>
                <a:lnTo>
                  <a:pt x="4661952" y="0"/>
                </a:lnTo>
                <a:lnTo>
                  <a:pt x="4661952" y="4748285"/>
                </a:lnTo>
                <a:lnTo>
                  <a:pt x="0" y="474828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4" name="TextBox 4"/>
          <p:cNvSpPr txBox="1"/>
          <p:nvPr/>
        </p:nvSpPr>
        <p:spPr>
          <a:xfrm>
            <a:off x="4254217" y="2841427"/>
            <a:ext cx="9779565" cy="2392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Overview of current trends</a:t>
            </a:r>
          </a:p>
        </p:txBody>
      </p:sp>
      <p:sp>
        <p:nvSpPr>
          <p:cNvPr id="5" name="TextBox 5"/>
          <p:cNvSpPr txBox="1"/>
          <p:nvPr/>
        </p:nvSpPr>
        <p:spPr>
          <a:xfrm>
            <a:off x="3344453" y="5386903"/>
            <a:ext cx="11599094" cy="2334895"/>
          </a:xfrm>
          <a:prstGeom prst="rect">
            <a:avLst/>
          </a:prstGeom>
        </p:spPr>
        <p:txBody>
          <a:bodyPr lIns="0" tIns="0" rIns="0" bIns="0" rtlCol="0" anchor="t">
            <a:spAutoFit/>
          </a:bodyPr>
          <a:lstStyle/>
          <a:p>
            <a:pPr algn="ctr">
              <a:lnSpc>
                <a:spcPts val="3080"/>
              </a:lnSpc>
              <a:spcBef>
                <a:spcPct val="0"/>
              </a:spcBef>
            </a:pPr>
            <a:r>
              <a:rPr lang="en-US" sz="2200">
                <a:solidFill>
                  <a:srgbClr val="00694C"/>
                </a:solidFill>
                <a:latin typeface="Raleway Semi-Bold"/>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grpSp>
        <p:nvGrpSpPr>
          <p:cNvPr id="2" name="Group 2"/>
          <p:cNvGrpSpPr/>
          <p:nvPr/>
        </p:nvGrpSpPr>
        <p:grpSpPr>
          <a:xfrm>
            <a:off x="6497251" y="4028229"/>
            <a:ext cx="5293498" cy="4944885"/>
            <a:chOff x="0" y="0"/>
            <a:chExt cx="1394172" cy="1302357"/>
          </a:xfrm>
        </p:grpSpPr>
        <p:sp>
          <p:nvSpPr>
            <p:cNvPr id="3" name="Freeform 3"/>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4" name="TextBox 4"/>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215665" y="1304925"/>
            <a:ext cx="13856669" cy="2392343"/>
          </a:xfrm>
          <a:prstGeom prst="rect">
            <a:avLst/>
          </a:prstGeom>
        </p:spPr>
        <p:txBody>
          <a:bodyPr lIns="0" tIns="0" rIns="0" bIns="0" rtlCol="0" anchor="t">
            <a:spAutoFit/>
          </a:bodyPr>
          <a:lstStyle/>
          <a:p>
            <a:pPr marL="0" lvl="1" indent="0" algn="ctr">
              <a:lnSpc>
                <a:spcPts val="9037"/>
              </a:lnSpc>
            </a:pPr>
            <a:r>
              <a:rPr lang="en-US" sz="10041" spc="-461">
                <a:solidFill>
                  <a:srgbClr val="00694C"/>
                </a:solidFill>
                <a:latin typeface="Raleway Medium"/>
              </a:rPr>
              <a:t>Main challenges identified</a:t>
            </a:r>
          </a:p>
        </p:txBody>
      </p:sp>
      <p:grpSp>
        <p:nvGrpSpPr>
          <p:cNvPr id="6" name="Group 6"/>
          <p:cNvGrpSpPr/>
          <p:nvPr/>
        </p:nvGrpSpPr>
        <p:grpSpPr>
          <a:xfrm>
            <a:off x="1028700" y="4028229"/>
            <a:ext cx="5293498" cy="4944885"/>
            <a:chOff x="0" y="0"/>
            <a:chExt cx="1394172" cy="1302357"/>
          </a:xfrm>
        </p:grpSpPr>
        <p:sp>
          <p:nvSpPr>
            <p:cNvPr id="7" name="Freeform 7"/>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1965802" y="4028229"/>
            <a:ext cx="5293498" cy="4944885"/>
            <a:chOff x="0" y="0"/>
            <a:chExt cx="1394172" cy="1302357"/>
          </a:xfrm>
        </p:grpSpPr>
        <p:sp>
          <p:nvSpPr>
            <p:cNvPr id="10" name="Freeform 10"/>
            <p:cNvSpPr/>
            <p:nvPr/>
          </p:nvSpPr>
          <p:spPr>
            <a:xfrm>
              <a:off x="0" y="0"/>
              <a:ext cx="1394172" cy="1302357"/>
            </a:xfrm>
            <a:custGeom>
              <a:avLst/>
              <a:gdLst/>
              <a:ahLst/>
              <a:cxnLst/>
              <a:rect l="l" t="t" r="r" b="b"/>
              <a:pathLst>
                <a:path w="1394172" h="1302357">
                  <a:moveTo>
                    <a:pt x="11700" y="0"/>
                  </a:moveTo>
                  <a:lnTo>
                    <a:pt x="1382472" y="0"/>
                  </a:lnTo>
                  <a:cubicBezTo>
                    <a:pt x="1388934" y="0"/>
                    <a:pt x="1394172" y="5238"/>
                    <a:pt x="1394172" y="11700"/>
                  </a:cubicBezTo>
                  <a:lnTo>
                    <a:pt x="1394172" y="1290656"/>
                  </a:lnTo>
                  <a:cubicBezTo>
                    <a:pt x="1394172" y="1297118"/>
                    <a:pt x="1388934" y="1302357"/>
                    <a:pt x="1382472" y="1302357"/>
                  </a:cubicBezTo>
                  <a:lnTo>
                    <a:pt x="11700" y="1302357"/>
                  </a:lnTo>
                  <a:cubicBezTo>
                    <a:pt x="5238" y="1302357"/>
                    <a:pt x="0" y="1297118"/>
                    <a:pt x="0" y="1290656"/>
                  </a:cubicBezTo>
                  <a:lnTo>
                    <a:pt x="0" y="11700"/>
                  </a:lnTo>
                  <a:cubicBezTo>
                    <a:pt x="0" y="5238"/>
                    <a:pt x="5238" y="0"/>
                    <a:pt x="11700" y="0"/>
                  </a:cubicBezTo>
                  <a:close/>
                </a:path>
              </a:pathLst>
            </a:custGeom>
            <a:solidFill>
              <a:srgbClr val="A9DFD0"/>
            </a:solidFill>
          </p:spPr>
        </p:sp>
        <p:sp>
          <p:nvSpPr>
            <p:cNvPr id="11" name="TextBox 11"/>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2465094" y="4475904"/>
            <a:ext cx="2420710" cy="1495425"/>
          </a:xfrm>
          <a:prstGeom prst="rect">
            <a:avLst/>
          </a:prstGeom>
        </p:spPr>
        <p:txBody>
          <a:bodyPr lIns="0" tIns="0" rIns="0" bIns="0" rtlCol="0" anchor="t">
            <a:spAutoFit/>
          </a:bodyPr>
          <a:lstStyle/>
          <a:p>
            <a:pPr marL="0" lvl="1" indent="0" algn="ctr">
              <a:lnSpc>
                <a:spcPts val="10800"/>
              </a:lnSpc>
            </a:pPr>
            <a:r>
              <a:rPr lang="en-US" sz="12000" spc="-552">
                <a:solidFill>
                  <a:srgbClr val="00694C"/>
                </a:solidFill>
                <a:latin typeface="Raleway Medium"/>
              </a:rPr>
              <a:t>01.</a:t>
            </a:r>
          </a:p>
        </p:txBody>
      </p:sp>
      <p:sp>
        <p:nvSpPr>
          <p:cNvPr id="13" name="TextBox 13"/>
          <p:cNvSpPr txBox="1"/>
          <p:nvPr/>
        </p:nvSpPr>
        <p:spPr>
          <a:xfrm>
            <a:off x="7933645" y="4475904"/>
            <a:ext cx="2420710" cy="1495425"/>
          </a:xfrm>
          <a:prstGeom prst="rect">
            <a:avLst/>
          </a:prstGeom>
        </p:spPr>
        <p:txBody>
          <a:bodyPr lIns="0" tIns="0" rIns="0" bIns="0" rtlCol="0" anchor="t">
            <a:spAutoFit/>
          </a:bodyPr>
          <a:lstStyle/>
          <a:p>
            <a:pPr marL="0" lvl="1" indent="0" algn="ctr">
              <a:lnSpc>
                <a:spcPts val="10800"/>
              </a:lnSpc>
            </a:pPr>
            <a:r>
              <a:rPr lang="en-US" sz="12000" spc="-552">
                <a:solidFill>
                  <a:srgbClr val="00694C"/>
                </a:solidFill>
                <a:latin typeface="Raleway Medium"/>
              </a:rPr>
              <a:t>02.</a:t>
            </a:r>
          </a:p>
        </p:txBody>
      </p:sp>
      <p:sp>
        <p:nvSpPr>
          <p:cNvPr id="14" name="TextBox 14"/>
          <p:cNvSpPr txBox="1"/>
          <p:nvPr/>
        </p:nvSpPr>
        <p:spPr>
          <a:xfrm>
            <a:off x="13402196" y="4475904"/>
            <a:ext cx="2420710" cy="1495425"/>
          </a:xfrm>
          <a:prstGeom prst="rect">
            <a:avLst/>
          </a:prstGeom>
        </p:spPr>
        <p:txBody>
          <a:bodyPr lIns="0" tIns="0" rIns="0" bIns="0" rtlCol="0" anchor="t">
            <a:spAutoFit/>
          </a:bodyPr>
          <a:lstStyle/>
          <a:p>
            <a:pPr marL="0" lvl="1" indent="0" algn="ctr">
              <a:lnSpc>
                <a:spcPts val="10800"/>
              </a:lnSpc>
            </a:pPr>
            <a:r>
              <a:rPr lang="en-US" sz="12000" spc="-552">
                <a:solidFill>
                  <a:srgbClr val="00694C"/>
                </a:solidFill>
                <a:latin typeface="Raleway Medium"/>
              </a:rPr>
              <a:t>03.</a:t>
            </a:r>
          </a:p>
        </p:txBody>
      </p:sp>
      <p:sp>
        <p:nvSpPr>
          <p:cNvPr id="15" name="TextBox 15"/>
          <p:cNvSpPr txBox="1"/>
          <p:nvPr/>
        </p:nvSpPr>
        <p:spPr>
          <a:xfrm>
            <a:off x="1627876" y="6142779"/>
            <a:ext cx="4095146" cy="220218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Lorem ipsum dolor sit amet, consectetur adipiscing elit, sed do eiusmod tempor incididunt ut labore et dolore magna aliqua. Ut enim ad minim veniam, quis nostrud exercitation ullamco laboris nisi ut aliquip ex ea commodo consequat. </a:t>
            </a:r>
          </a:p>
        </p:txBody>
      </p:sp>
      <p:sp>
        <p:nvSpPr>
          <p:cNvPr id="16" name="TextBox 16"/>
          <p:cNvSpPr txBox="1"/>
          <p:nvPr/>
        </p:nvSpPr>
        <p:spPr>
          <a:xfrm>
            <a:off x="7096427" y="6142779"/>
            <a:ext cx="4095146" cy="220218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Lorem ipsum dolor sit amet, consectetur adipiscing elit, sed do eiusmod tempor incididunt ut labore et dolore magna aliqua. Ut enim ad minim veniam, quis nostrud exercitation ullamco laboris nisi ut aliquip ex ea commodo consequat. </a:t>
            </a:r>
          </a:p>
        </p:txBody>
      </p:sp>
      <p:sp>
        <p:nvSpPr>
          <p:cNvPr id="17" name="TextBox 17"/>
          <p:cNvSpPr txBox="1"/>
          <p:nvPr/>
        </p:nvSpPr>
        <p:spPr>
          <a:xfrm>
            <a:off x="12564978" y="6142779"/>
            <a:ext cx="4095146" cy="2202180"/>
          </a:xfrm>
          <a:prstGeom prst="rect">
            <a:avLst/>
          </a:prstGeom>
        </p:spPr>
        <p:txBody>
          <a:bodyPr lIns="0" tIns="0" rIns="0" bIns="0" rtlCol="0" anchor="t">
            <a:spAutoFit/>
          </a:bodyPr>
          <a:lstStyle/>
          <a:p>
            <a:pPr algn="just">
              <a:lnSpc>
                <a:spcPts val="2520"/>
              </a:lnSpc>
              <a:spcBef>
                <a:spcPct val="0"/>
              </a:spcBef>
            </a:pPr>
            <a:r>
              <a:rPr lang="en-US" sz="1800">
                <a:solidFill>
                  <a:srgbClr val="00694C"/>
                </a:solidFill>
                <a:latin typeface="Raleway Semi-Bold"/>
              </a:rPr>
              <a:t>Lorem ipsum dolor sit amet, consectetur adipiscing elit, sed do eiusmod tempor incididunt ut labore et dolore magna aliqua. Ut enim ad minim veniam, quis nostrud exercitation ullamco laboris nisi ut aliquip ex ea commodo consequat.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Freeform 2"/>
          <p:cNvSpPr/>
          <p:nvPr/>
        </p:nvSpPr>
        <p:spPr>
          <a:xfrm>
            <a:off x="10691376" y="2217788"/>
            <a:ext cx="6567924" cy="5851423"/>
          </a:xfrm>
          <a:custGeom>
            <a:avLst/>
            <a:gdLst/>
            <a:ahLst/>
            <a:cxnLst/>
            <a:rect l="l" t="t" r="r" b="b"/>
            <a:pathLst>
              <a:path w="6567924" h="5851423">
                <a:moveTo>
                  <a:pt x="0" y="0"/>
                </a:moveTo>
                <a:lnTo>
                  <a:pt x="6567924" y="0"/>
                </a:lnTo>
                <a:lnTo>
                  <a:pt x="6567924" y="5851424"/>
                </a:lnTo>
                <a:lnTo>
                  <a:pt x="0" y="58514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3" name="TextBox 3"/>
          <p:cNvSpPr txBox="1"/>
          <p:nvPr/>
        </p:nvSpPr>
        <p:spPr>
          <a:xfrm>
            <a:off x="1219200" y="2019031"/>
            <a:ext cx="7223569" cy="3129916"/>
          </a:xfrm>
          <a:prstGeom prst="rect">
            <a:avLst/>
          </a:prstGeom>
        </p:spPr>
        <p:txBody>
          <a:bodyPr lIns="0" tIns="0" rIns="0" bIns="0" rtlCol="0" anchor="t">
            <a:spAutoFit/>
          </a:bodyPr>
          <a:lstStyle/>
          <a:p>
            <a:pPr marL="0" lvl="1" indent="0">
              <a:lnSpc>
                <a:spcPts val="8010"/>
              </a:lnSpc>
            </a:pPr>
            <a:r>
              <a:rPr lang="en-US" sz="8900" spc="-409" dirty="0">
                <a:solidFill>
                  <a:srgbClr val="00694C"/>
                </a:solidFill>
                <a:latin typeface="Raleway Medium"/>
              </a:rPr>
              <a:t>Challenges and proposed solutions</a:t>
            </a:r>
          </a:p>
        </p:txBody>
      </p:sp>
      <p:sp>
        <p:nvSpPr>
          <p:cNvPr id="4" name="TextBox 4"/>
          <p:cNvSpPr txBox="1"/>
          <p:nvPr/>
        </p:nvSpPr>
        <p:spPr>
          <a:xfrm>
            <a:off x="3257902" y="5493901"/>
            <a:ext cx="6140551" cy="1102359"/>
          </a:xfrm>
          <a:prstGeom prst="rect">
            <a:avLst/>
          </a:prstGeom>
        </p:spPr>
        <p:txBody>
          <a:bodyPr lIns="0" tIns="0" rIns="0" bIns="0" rtlCol="0" anchor="t">
            <a:spAutoFit/>
          </a:bodyPr>
          <a:lstStyle/>
          <a:p>
            <a:pPr>
              <a:lnSpc>
                <a:spcPts val="2240"/>
              </a:lnSpc>
              <a:spcBef>
                <a:spcPct val="0"/>
              </a:spcBef>
            </a:pPr>
            <a:r>
              <a:rPr lang="en-US" sz="1600" dirty="0">
                <a:solidFill>
                  <a:srgbClr val="00694C"/>
                </a:solidFill>
                <a:latin typeface="Raleway Semi-Bold"/>
              </a:rPr>
              <a:t>Lorem ipsum dolor sit </a:t>
            </a:r>
            <a:r>
              <a:rPr lang="en-US" sz="1600" dirty="0" err="1">
                <a:solidFill>
                  <a:srgbClr val="00694C"/>
                </a:solidFill>
                <a:latin typeface="Raleway Semi-Bold"/>
              </a:rPr>
              <a:t>amet</a:t>
            </a:r>
            <a:r>
              <a:rPr lang="en-US" sz="1600" dirty="0">
                <a:solidFill>
                  <a:srgbClr val="00694C"/>
                </a:solidFill>
                <a:latin typeface="Raleway Semi-Bold"/>
              </a:rPr>
              <a:t>, </a:t>
            </a:r>
            <a:r>
              <a:rPr lang="en-US" sz="1600" dirty="0" err="1">
                <a:solidFill>
                  <a:srgbClr val="00694C"/>
                </a:solidFill>
                <a:latin typeface="Raleway Semi-Bold"/>
              </a:rPr>
              <a:t>consectetur</a:t>
            </a:r>
            <a:r>
              <a:rPr lang="en-US" sz="1600" dirty="0">
                <a:solidFill>
                  <a:srgbClr val="00694C"/>
                </a:solidFill>
                <a:latin typeface="Raleway Semi-Bold"/>
              </a:rPr>
              <a:t> </a:t>
            </a:r>
            <a:r>
              <a:rPr lang="en-US" sz="1600" dirty="0" err="1">
                <a:solidFill>
                  <a:srgbClr val="00694C"/>
                </a:solidFill>
                <a:latin typeface="Raleway Semi-Bold"/>
              </a:rPr>
              <a:t>adipiscing</a:t>
            </a:r>
            <a:r>
              <a:rPr lang="en-US" sz="1600" dirty="0">
                <a:solidFill>
                  <a:srgbClr val="00694C"/>
                </a:solidFill>
                <a:latin typeface="Raleway Semi-Bold"/>
              </a:rPr>
              <a:t> </a:t>
            </a:r>
            <a:r>
              <a:rPr lang="en-US" sz="1600" dirty="0" err="1">
                <a:solidFill>
                  <a:srgbClr val="00694C"/>
                </a:solidFill>
                <a:latin typeface="Raleway Semi-Bold"/>
              </a:rPr>
              <a:t>elit</a:t>
            </a:r>
            <a:r>
              <a:rPr lang="en-US" sz="1600" dirty="0">
                <a:solidFill>
                  <a:srgbClr val="00694C"/>
                </a:solidFill>
                <a:latin typeface="Raleway Semi-Bold"/>
              </a:rPr>
              <a:t>, sed do </a:t>
            </a:r>
            <a:r>
              <a:rPr lang="en-US" sz="1600" dirty="0" err="1">
                <a:solidFill>
                  <a:srgbClr val="00694C"/>
                </a:solidFill>
                <a:latin typeface="Raleway Semi-Bold"/>
              </a:rPr>
              <a:t>eiusmod</a:t>
            </a:r>
            <a:r>
              <a:rPr lang="en-US" sz="1600" dirty="0">
                <a:solidFill>
                  <a:srgbClr val="00694C"/>
                </a:solidFill>
                <a:latin typeface="Raleway Semi-Bold"/>
              </a:rPr>
              <a:t> </a:t>
            </a:r>
            <a:r>
              <a:rPr lang="en-US" sz="1600" dirty="0" err="1">
                <a:solidFill>
                  <a:srgbClr val="00694C"/>
                </a:solidFill>
                <a:latin typeface="Raleway Semi-Bold"/>
              </a:rPr>
              <a:t>tempor</a:t>
            </a:r>
            <a:r>
              <a:rPr lang="en-US" sz="1600" dirty="0">
                <a:solidFill>
                  <a:srgbClr val="00694C"/>
                </a:solidFill>
                <a:latin typeface="Raleway Semi-Bold"/>
              </a:rPr>
              <a:t> </a:t>
            </a:r>
            <a:r>
              <a:rPr lang="en-US" sz="1600" dirty="0" err="1">
                <a:solidFill>
                  <a:srgbClr val="00694C"/>
                </a:solidFill>
                <a:latin typeface="Raleway Semi-Bold"/>
              </a:rPr>
              <a:t>incididunt</a:t>
            </a:r>
            <a:r>
              <a:rPr lang="en-US" sz="1600" dirty="0">
                <a:solidFill>
                  <a:srgbClr val="00694C"/>
                </a:solidFill>
                <a:latin typeface="Raleway Semi-Bold"/>
              </a:rPr>
              <a:t> </a:t>
            </a:r>
            <a:r>
              <a:rPr lang="en-US" sz="1600" dirty="0" err="1">
                <a:solidFill>
                  <a:srgbClr val="00694C"/>
                </a:solidFill>
                <a:latin typeface="Raleway Semi-Bold"/>
              </a:rPr>
              <a:t>ut</a:t>
            </a:r>
            <a:r>
              <a:rPr lang="en-US" sz="1600" dirty="0">
                <a:solidFill>
                  <a:srgbClr val="00694C"/>
                </a:solidFill>
                <a:latin typeface="Raleway Semi-Bold"/>
              </a:rPr>
              <a:t> </a:t>
            </a:r>
            <a:r>
              <a:rPr lang="en-US" sz="1600" dirty="0" err="1">
                <a:solidFill>
                  <a:srgbClr val="00694C"/>
                </a:solidFill>
                <a:latin typeface="Raleway Semi-Bold"/>
              </a:rPr>
              <a:t>labore</a:t>
            </a:r>
            <a:r>
              <a:rPr lang="en-US" sz="1600" dirty="0">
                <a:solidFill>
                  <a:srgbClr val="00694C"/>
                </a:solidFill>
                <a:latin typeface="Raleway Semi-Bold"/>
              </a:rPr>
              <a:t> et dolore magna </a:t>
            </a:r>
            <a:r>
              <a:rPr lang="en-US" sz="1600" dirty="0" err="1">
                <a:solidFill>
                  <a:srgbClr val="00694C"/>
                </a:solidFill>
                <a:latin typeface="Raleway Semi-Bold"/>
              </a:rPr>
              <a:t>aliqua</a:t>
            </a:r>
            <a:r>
              <a:rPr lang="en-US" sz="1600" dirty="0">
                <a:solidFill>
                  <a:srgbClr val="00694C"/>
                </a:solidFill>
                <a:latin typeface="Raleway Semi-Bold"/>
              </a:rPr>
              <a:t>.</a:t>
            </a:r>
          </a:p>
          <a:p>
            <a:pPr>
              <a:lnSpc>
                <a:spcPts val="2240"/>
              </a:lnSpc>
              <a:spcBef>
                <a:spcPct val="0"/>
              </a:spcBef>
            </a:pPr>
            <a:r>
              <a:rPr lang="en-US" sz="1600" dirty="0">
                <a:solidFill>
                  <a:srgbClr val="00694C"/>
                </a:solidFill>
                <a:latin typeface="Raleway Semi-Bold"/>
              </a:rPr>
              <a:t>Ut </a:t>
            </a:r>
            <a:r>
              <a:rPr lang="en-US" sz="1600" dirty="0" err="1">
                <a:solidFill>
                  <a:srgbClr val="00694C"/>
                </a:solidFill>
                <a:latin typeface="Raleway Semi-Bold"/>
              </a:rPr>
              <a:t>enim</a:t>
            </a:r>
            <a:r>
              <a:rPr lang="en-US" sz="1600" dirty="0">
                <a:solidFill>
                  <a:srgbClr val="00694C"/>
                </a:solidFill>
                <a:latin typeface="Raleway Semi-Bold"/>
              </a:rPr>
              <a:t> ad minim </a:t>
            </a:r>
            <a:r>
              <a:rPr lang="en-US" sz="1600" dirty="0" err="1">
                <a:solidFill>
                  <a:srgbClr val="00694C"/>
                </a:solidFill>
                <a:latin typeface="Raleway Semi-Bold"/>
              </a:rPr>
              <a:t>veniam</a:t>
            </a:r>
            <a:r>
              <a:rPr lang="en-US" sz="1600" dirty="0">
                <a:solidFill>
                  <a:srgbClr val="00694C"/>
                </a:solidFill>
                <a:latin typeface="Raleway Semi-Bold"/>
              </a:rPr>
              <a:t>, </a:t>
            </a:r>
            <a:r>
              <a:rPr lang="en-US" sz="1600" dirty="0" err="1">
                <a:solidFill>
                  <a:srgbClr val="00694C"/>
                </a:solidFill>
                <a:latin typeface="Raleway Semi-Bold"/>
              </a:rPr>
              <a:t>quis</a:t>
            </a:r>
            <a:r>
              <a:rPr lang="en-US" sz="1600" dirty="0">
                <a:solidFill>
                  <a:srgbClr val="00694C"/>
                </a:solidFill>
                <a:latin typeface="Raleway Semi-Bold"/>
              </a:rPr>
              <a:t> </a:t>
            </a:r>
            <a:r>
              <a:rPr lang="en-US" sz="1600" dirty="0" err="1">
                <a:solidFill>
                  <a:srgbClr val="00694C"/>
                </a:solidFill>
                <a:latin typeface="Raleway Semi-Bold"/>
              </a:rPr>
              <a:t>nostrud</a:t>
            </a:r>
            <a:r>
              <a:rPr lang="en-US" sz="1600" dirty="0">
                <a:solidFill>
                  <a:srgbClr val="00694C"/>
                </a:solidFill>
                <a:latin typeface="Raleway Semi-Bold"/>
              </a:rPr>
              <a:t> exercitation </a:t>
            </a:r>
            <a:r>
              <a:rPr lang="en-US" sz="1600" dirty="0" err="1">
                <a:solidFill>
                  <a:srgbClr val="00694C"/>
                </a:solidFill>
                <a:latin typeface="Raleway Semi-Bold"/>
              </a:rPr>
              <a:t>ullamco</a:t>
            </a:r>
            <a:r>
              <a:rPr lang="en-US" sz="1600" dirty="0">
                <a:solidFill>
                  <a:srgbClr val="00694C"/>
                </a:solidFill>
                <a:latin typeface="Raleway Semi-Bold"/>
              </a:rPr>
              <a:t> </a:t>
            </a:r>
            <a:r>
              <a:rPr lang="en-US" sz="1600" dirty="0" err="1">
                <a:solidFill>
                  <a:srgbClr val="00694C"/>
                </a:solidFill>
                <a:latin typeface="Raleway Semi-Bold"/>
              </a:rPr>
              <a:t>laboris</a:t>
            </a:r>
            <a:r>
              <a:rPr lang="en-US" sz="1600" dirty="0">
                <a:solidFill>
                  <a:srgbClr val="00694C"/>
                </a:solidFill>
                <a:latin typeface="Raleway Semi-Bold"/>
              </a:rPr>
              <a:t> nisi </a:t>
            </a:r>
            <a:r>
              <a:rPr lang="en-US" sz="1600" dirty="0" err="1">
                <a:solidFill>
                  <a:srgbClr val="00694C"/>
                </a:solidFill>
                <a:latin typeface="Raleway Semi-Bold"/>
              </a:rPr>
              <a:t>ut</a:t>
            </a:r>
            <a:r>
              <a:rPr lang="en-US" sz="1600" dirty="0">
                <a:solidFill>
                  <a:srgbClr val="00694C"/>
                </a:solidFill>
                <a:latin typeface="Raleway Semi-Bold"/>
              </a:rPr>
              <a:t> </a:t>
            </a:r>
            <a:r>
              <a:rPr lang="en-US" sz="1600" dirty="0" err="1">
                <a:solidFill>
                  <a:srgbClr val="00694C"/>
                </a:solidFill>
                <a:latin typeface="Raleway Semi-Bold"/>
              </a:rPr>
              <a:t>aliquip</a:t>
            </a:r>
            <a:r>
              <a:rPr lang="en-US" sz="1600" dirty="0">
                <a:solidFill>
                  <a:srgbClr val="00694C"/>
                </a:solidFill>
                <a:latin typeface="Raleway Semi-Bold"/>
              </a:rPr>
              <a:t> ex </a:t>
            </a:r>
            <a:r>
              <a:rPr lang="en-US" sz="1600" dirty="0" err="1">
                <a:solidFill>
                  <a:srgbClr val="00694C"/>
                </a:solidFill>
                <a:latin typeface="Raleway Semi-Bold"/>
              </a:rPr>
              <a:t>ea</a:t>
            </a:r>
            <a:r>
              <a:rPr lang="en-US" sz="1600" dirty="0">
                <a:solidFill>
                  <a:srgbClr val="00694C"/>
                </a:solidFill>
                <a:latin typeface="Raleway Semi-Bold"/>
              </a:rPr>
              <a:t> </a:t>
            </a:r>
            <a:r>
              <a:rPr lang="en-US" sz="1600" dirty="0" err="1">
                <a:solidFill>
                  <a:srgbClr val="00694C"/>
                </a:solidFill>
                <a:latin typeface="Raleway Semi-Bold"/>
              </a:rPr>
              <a:t>commodo</a:t>
            </a:r>
            <a:r>
              <a:rPr lang="en-US" sz="1600" dirty="0">
                <a:solidFill>
                  <a:srgbClr val="00694C"/>
                </a:solidFill>
                <a:latin typeface="Raleway Semi-Bold"/>
              </a:rPr>
              <a:t> </a:t>
            </a:r>
            <a:r>
              <a:rPr lang="en-US" sz="1600" dirty="0" err="1">
                <a:solidFill>
                  <a:srgbClr val="00694C"/>
                </a:solidFill>
                <a:latin typeface="Raleway Semi-Bold"/>
              </a:rPr>
              <a:t>consequat</a:t>
            </a:r>
            <a:r>
              <a:rPr lang="en-US" sz="1600" dirty="0">
                <a:solidFill>
                  <a:srgbClr val="00694C"/>
                </a:solidFill>
                <a:latin typeface="Raleway Semi-Bold"/>
              </a:rPr>
              <a:t>.</a:t>
            </a:r>
          </a:p>
        </p:txBody>
      </p:sp>
      <p:sp>
        <p:nvSpPr>
          <p:cNvPr id="5" name="TextBox 5"/>
          <p:cNvSpPr txBox="1"/>
          <p:nvPr/>
        </p:nvSpPr>
        <p:spPr>
          <a:xfrm>
            <a:off x="1219200" y="5577572"/>
            <a:ext cx="1676876" cy="1249343"/>
          </a:xfrm>
          <a:prstGeom prst="rect">
            <a:avLst/>
          </a:prstGeom>
        </p:spPr>
        <p:txBody>
          <a:bodyPr lIns="0" tIns="0" rIns="0" bIns="0" rtlCol="0" anchor="t">
            <a:spAutoFit/>
          </a:bodyPr>
          <a:lstStyle/>
          <a:p>
            <a:pPr marL="0" lvl="1" indent="0">
              <a:lnSpc>
                <a:spcPts val="9037"/>
              </a:lnSpc>
            </a:pPr>
            <a:r>
              <a:rPr lang="en-US" sz="10041" spc="-461">
                <a:solidFill>
                  <a:srgbClr val="00694C"/>
                </a:solidFill>
                <a:latin typeface="Raleway Medium"/>
              </a:rPr>
              <a:t>01.</a:t>
            </a:r>
          </a:p>
        </p:txBody>
      </p:sp>
      <p:sp>
        <p:nvSpPr>
          <p:cNvPr id="6" name="TextBox 6"/>
          <p:cNvSpPr txBox="1"/>
          <p:nvPr/>
        </p:nvSpPr>
        <p:spPr>
          <a:xfrm>
            <a:off x="3257902" y="7173081"/>
            <a:ext cx="6140551" cy="1102359"/>
          </a:xfrm>
          <a:prstGeom prst="rect">
            <a:avLst/>
          </a:prstGeom>
        </p:spPr>
        <p:txBody>
          <a:bodyPr lIns="0" tIns="0" rIns="0" bIns="0" rtlCol="0" anchor="t">
            <a:spAutoFit/>
          </a:bodyPr>
          <a:lstStyle/>
          <a:p>
            <a:pPr>
              <a:lnSpc>
                <a:spcPts val="2240"/>
              </a:lnSpc>
              <a:spcBef>
                <a:spcPct val="0"/>
              </a:spcBef>
            </a:pPr>
            <a:r>
              <a:rPr lang="en-US" sz="1600" dirty="0">
                <a:solidFill>
                  <a:srgbClr val="00694C"/>
                </a:solidFill>
                <a:latin typeface="Raleway Semi-Bold"/>
              </a:rPr>
              <a:t>Lorem ipsum dolor sit </a:t>
            </a:r>
            <a:r>
              <a:rPr lang="en-US" sz="1600" dirty="0" err="1">
                <a:solidFill>
                  <a:srgbClr val="00694C"/>
                </a:solidFill>
                <a:latin typeface="Raleway Semi-Bold"/>
              </a:rPr>
              <a:t>amet</a:t>
            </a:r>
            <a:r>
              <a:rPr lang="en-US" sz="1600" dirty="0">
                <a:solidFill>
                  <a:srgbClr val="00694C"/>
                </a:solidFill>
                <a:latin typeface="Raleway Semi-Bold"/>
              </a:rPr>
              <a:t>, </a:t>
            </a:r>
            <a:r>
              <a:rPr lang="en-US" sz="1600" dirty="0" err="1">
                <a:solidFill>
                  <a:srgbClr val="00694C"/>
                </a:solidFill>
                <a:latin typeface="Raleway Semi-Bold"/>
              </a:rPr>
              <a:t>consectetur</a:t>
            </a:r>
            <a:r>
              <a:rPr lang="en-US" sz="1600" dirty="0">
                <a:solidFill>
                  <a:srgbClr val="00694C"/>
                </a:solidFill>
                <a:latin typeface="Raleway Semi-Bold"/>
              </a:rPr>
              <a:t> </a:t>
            </a:r>
            <a:r>
              <a:rPr lang="en-US" sz="1600" dirty="0" err="1">
                <a:solidFill>
                  <a:srgbClr val="00694C"/>
                </a:solidFill>
                <a:latin typeface="Raleway Semi-Bold"/>
              </a:rPr>
              <a:t>adipiscing</a:t>
            </a:r>
            <a:r>
              <a:rPr lang="en-US" sz="1600" dirty="0">
                <a:solidFill>
                  <a:srgbClr val="00694C"/>
                </a:solidFill>
                <a:latin typeface="Raleway Semi-Bold"/>
              </a:rPr>
              <a:t> </a:t>
            </a:r>
            <a:r>
              <a:rPr lang="en-US" sz="1600" dirty="0" err="1">
                <a:solidFill>
                  <a:srgbClr val="00694C"/>
                </a:solidFill>
                <a:latin typeface="Raleway Semi-Bold"/>
              </a:rPr>
              <a:t>elit</a:t>
            </a:r>
            <a:r>
              <a:rPr lang="en-US" sz="1600" dirty="0">
                <a:solidFill>
                  <a:srgbClr val="00694C"/>
                </a:solidFill>
                <a:latin typeface="Raleway Semi-Bold"/>
              </a:rPr>
              <a:t>, sed do </a:t>
            </a:r>
            <a:r>
              <a:rPr lang="en-US" sz="1600" dirty="0" err="1">
                <a:solidFill>
                  <a:srgbClr val="00694C"/>
                </a:solidFill>
                <a:latin typeface="Raleway Semi-Bold"/>
              </a:rPr>
              <a:t>eiusmod</a:t>
            </a:r>
            <a:r>
              <a:rPr lang="en-US" sz="1600" dirty="0">
                <a:solidFill>
                  <a:srgbClr val="00694C"/>
                </a:solidFill>
                <a:latin typeface="Raleway Semi-Bold"/>
              </a:rPr>
              <a:t> </a:t>
            </a:r>
            <a:r>
              <a:rPr lang="en-US" sz="1600" dirty="0" err="1">
                <a:solidFill>
                  <a:srgbClr val="00694C"/>
                </a:solidFill>
                <a:latin typeface="Raleway Semi-Bold"/>
              </a:rPr>
              <a:t>tempor</a:t>
            </a:r>
            <a:r>
              <a:rPr lang="en-US" sz="1600" dirty="0">
                <a:solidFill>
                  <a:srgbClr val="00694C"/>
                </a:solidFill>
                <a:latin typeface="Raleway Semi-Bold"/>
              </a:rPr>
              <a:t> </a:t>
            </a:r>
            <a:r>
              <a:rPr lang="en-US" sz="1600" dirty="0" err="1">
                <a:solidFill>
                  <a:srgbClr val="00694C"/>
                </a:solidFill>
                <a:latin typeface="Raleway Semi-Bold"/>
              </a:rPr>
              <a:t>incididunt</a:t>
            </a:r>
            <a:r>
              <a:rPr lang="en-US" sz="1600" dirty="0">
                <a:solidFill>
                  <a:srgbClr val="00694C"/>
                </a:solidFill>
                <a:latin typeface="Raleway Semi-Bold"/>
              </a:rPr>
              <a:t> </a:t>
            </a:r>
            <a:r>
              <a:rPr lang="en-US" sz="1600" dirty="0" err="1">
                <a:solidFill>
                  <a:srgbClr val="00694C"/>
                </a:solidFill>
                <a:latin typeface="Raleway Semi-Bold"/>
              </a:rPr>
              <a:t>ut</a:t>
            </a:r>
            <a:r>
              <a:rPr lang="en-US" sz="1600" dirty="0">
                <a:solidFill>
                  <a:srgbClr val="00694C"/>
                </a:solidFill>
                <a:latin typeface="Raleway Semi-Bold"/>
              </a:rPr>
              <a:t> </a:t>
            </a:r>
            <a:r>
              <a:rPr lang="en-US" sz="1600" dirty="0" err="1">
                <a:solidFill>
                  <a:srgbClr val="00694C"/>
                </a:solidFill>
                <a:latin typeface="Raleway Semi-Bold"/>
              </a:rPr>
              <a:t>labore</a:t>
            </a:r>
            <a:r>
              <a:rPr lang="en-US" sz="1600" dirty="0">
                <a:solidFill>
                  <a:srgbClr val="00694C"/>
                </a:solidFill>
                <a:latin typeface="Raleway Semi-Bold"/>
              </a:rPr>
              <a:t> et dolore magna </a:t>
            </a:r>
            <a:r>
              <a:rPr lang="en-US" sz="1600" dirty="0" err="1">
                <a:solidFill>
                  <a:srgbClr val="00694C"/>
                </a:solidFill>
                <a:latin typeface="Raleway Semi-Bold"/>
              </a:rPr>
              <a:t>aliqua</a:t>
            </a:r>
            <a:r>
              <a:rPr lang="en-US" sz="1600" dirty="0">
                <a:solidFill>
                  <a:srgbClr val="00694C"/>
                </a:solidFill>
                <a:latin typeface="Raleway Semi-Bold"/>
              </a:rPr>
              <a:t>.</a:t>
            </a:r>
          </a:p>
          <a:p>
            <a:pPr>
              <a:lnSpc>
                <a:spcPts val="2240"/>
              </a:lnSpc>
              <a:spcBef>
                <a:spcPct val="0"/>
              </a:spcBef>
            </a:pPr>
            <a:r>
              <a:rPr lang="en-US" sz="1600" dirty="0">
                <a:solidFill>
                  <a:srgbClr val="00694C"/>
                </a:solidFill>
                <a:latin typeface="Raleway Semi-Bold"/>
              </a:rPr>
              <a:t>Ut </a:t>
            </a:r>
            <a:r>
              <a:rPr lang="en-US" sz="1600" dirty="0" err="1">
                <a:solidFill>
                  <a:srgbClr val="00694C"/>
                </a:solidFill>
                <a:latin typeface="Raleway Semi-Bold"/>
              </a:rPr>
              <a:t>enim</a:t>
            </a:r>
            <a:r>
              <a:rPr lang="en-US" sz="1600" dirty="0">
                <a:solidFill>
                  <a:srgbClr val="00694C"/>
                </a:solidFill>
                <a:latin typeface="Raleway Semi-Bold"/>
              </a:rPr>
              <a:t> ad minim </a:t>
            </a:r>
            <a:r>
              <a:rPr lang="en-US" sz="1600" dirty="0" err="1">
                <a:solidFill>
                  <a:srgbClr val="00694C"/>
                </a:solidFill>
                <a:latin typeface="Raleway Semi-Bold"/>
              </a:rPr>
              <a:t>veniam</a:t>
            </a:r>
            <a:r>
              <a:rPr lang="en-US" sz="1600" dirty="0">
                <a:solidFill>
                  <a:srgbClr val="00694C"/>
                </a:solidFill>
                <a:latin typeface="Raleway Semi-Bold"/>
              </a:rPr>
              <a:t>, </a:t>
            </a:r>
            <a:r>
              <a:rPr lang="en-US" sz="1600" dirty="0" err="1">
                <a:solidFill>
                  <a:srgbClr val="00694C"/>
                </a:solidFill>
                <a:latin typeface="Raleway Semi-Bold"/>
              </a:rPr>
              <a:t>quis</a:t>
            </a:r>
            <a:r>
              <a:rPr lang="en-US" sz="1600" dirty="0">
                <a:solidFill>
                  <a:srgbClr val="00694C"/>
                </a:solidFill>
                <a:latin typeface="Raleway Semi-Bold"/>
              </a:rPr>
              <a:t> </a:t>
            </a:r>
            <a:r>
              <a:rPr lang="en-US" sz="1600" dirty="0" err="1">
                <a:solidFill>
                  <a:srgbClr val="00694C"/>
                </a:solidFill>
                <a:latin typeface="Raleway Semi-Bold"/>
              </a:rPr>
              <a:t>nostrud</a:t>
            </a:r>
            <a:r>
              <a:rPr lang="en-US" sz="1600" dirty="0">
                <a:solidFill>
                  <a:srgbClr val="00694C"/>
                </a:solidFill>
                <a:latin typeface="Raleway Semi-Bold"/>
              </a:rPr>
              <a:t> exercitation </a:t>
            </a:r>
            <a:r>
              <a:rPr lang="en-US" sz="1600" dirty="0" err="1">
                <a:solidFill>
                  <a:srgbClr val="00694C"/>
                </a:solidFill>
                <a:latin typeface="Raleway Semi-Bold"/>
              </a:rPr>
              <a:t>ullamco</a:t>
            </a:r>
            <a:r>
              <a:rPr lang="en-US" sz="1600" dirty="0">
                <a:solidFill>
                  <a:srgbClr val="00694C"/>
                </a:solidFill>
                <a:latin typeface="Raleway Semi-Bold"/>
              </a:rPr>
              <a:t> </a:t>
            </a:r>
            <a:r>
              <a:rPr lang="en-US" sz="1600" dirty="0" err="1">
                <a:solidFill>
                  <a:srgbClr val="00694C"/>
                </a:solidFill>
                <a:latin typeface="Raleway Semi-Bold"/>
              </a:rPr>
              <a:t>laboris</a:t>
            </a:r>
            <a:r>
              <a:rPr lang="en-US" sz="1600" dirty="0">
                <a:solidFill>
                  <a:srgbClr val="00694C"/>
                </a:solidFill>
                <a:latin typeface="Raleway Semi-Bold"/>
              </a:rPr>
              <a:t> nisi </a:t>
            </a:r>
            <a:r>
              <a:rPr lang="en-US" sz="1600" dirty="0" err="1">
                <a:solidFill>
                  <a:srgbClr val="00694C"/>
                </a:solidFill>
                <a:latin typeface="Raleway Semi-Bold"/>
              </a:rPr>
              <a:t>ut</a:t>
            </a:r>
            <a:r>
              <a:rPr lang="en-US" sz="1600" dirty="0">
                <a:solidFill>
                  <a:srgbClr val="00694C"/>
                </a:solidFill>
                <a:latin typeface="Raleway Semi-Bold"/>
              </a:rPr>
              <a:t> </a:t>
            </a:r>
            <a:r>
              <a:rPr lang="en-US" sz="1600" dirty="0" err="1">
                <a:solidFill>
                  <a:srgbClr val="00694C"/>
                </a:solidFill>
                <a:latin typeface="Raleway Semi-Bold"/>
              </a:rPr>
              <a:t>aliquip</a:t>
            </a:r>
            <a:r>
              <a:rPr lang="en-US" sz="1600" dirty="0">
                <a:solidFill>
                  <a:srgbClr val="00694C"/>
                </a:solidFill>
                <a:latin typeface="Raleway Semi-Bold"/>
              </a:rPr>
              <a:t> ex </a:t>
            </a:r>
            <a:r>
              <a:rPr lang="en-US" sz="1600" dirty="0" err="1">
                <a:solidFill>
                  <a:srgbClr val="00694C"/>
                </a:solidFill>
                <a:latin typeface="Raleway Semi-Bold"/>
              </a:rPr>
              <a:t>ea</a:t>
            </a:r>
            <a:r>
              <a:rPr lang="en-US" sz="1600" dirty="0">
                <a:solidFill>
                  <a:srgbClr val="00694C"/>
                </a:solidFill>
                <a:latin typeface="Raleway Semi-Bold"/>
              </a:rPr>
              <a:t> </a:t>
            </a:r>
            <a:r>
              <a:rPr lang="en-US" sz="1600" dirty="0" err="1">
                <a:solidFill>
                  <a:srgbClr val="00694C"/>
                </a:solidFill>
                <a:latin typeface="Raleway Semi-Bold"/>
              </a:rPr>
              <a:t>commodo</a:t>
            </a:r>
            <a:r>
              <a:rPr lang="en-US" sz="1600" dirty="0">
                <a:solidFill>
                  <a:srgbClr val="00694C"/>
                </a:solidFill>
                <a:latin typeface="Raleway Semi-Bold"/>
              </a:rPr>
              <a:t> </a:t>
            </a:r>
            <a:r>
              <a:rPr lang="en-US" sz="1600" dirty="0" err="1">
                <a:solidFill>
                  <a:srgbClr val="00694C"/>
                </a:solidFill>
                <a:latin typeface="Raleway Semi-Bold"/>
              </a:rPr>
              <a:t>consequat</a:t>
            </a:r>
            <a:r>
              <a:rPr lang="en-US" sz="1600" dirty="0">
                <a:solidFill>
                  <a:srgbClr val="00694C"/>
                </a:solidFill>
                <a:latin typeface="Raleway Semi-Bold"/>
              </a:rPr>
              <a:t>.</a:t>
            </a:r>
          </a:p>
        </p:txBody>
      </p:sp>
      <p:sp>
        <p:nvSpPr>
          <p:cNvPr id="7" name="TextBox 7"/>
          <p:cNvSpPr txBox="1"/>
          <p:nvPr/>
        </p:nvSpPr>
        <p:spPr>
          <a:xfrm>
            <a:off x="1219200" y="7256752"/>
            <a:ext cx="1676876" cy="1249343"/>
          </a:xfrm>
          <a:prstGeom prst="rect">
            <a:avLst/>
          </a:prstGeom>
        </p:spPr>
        <p:txBody>
          <a:bodyPr lIns="0" tIns="0" rIns="0" bIns="0" rtlCol="0" anchor="t">
            <a:spAutoFit/>
          </a:bodyPr>
          <a:lstStyle/>
          <a:p>
            <a:pPr marL="0" lvl="1" indent="0">
              <a:lnSpc>
                <a:spcPts val="9037"/>
              </a:lnSpc>
            </a:pPr>
            <a:r>
              <a:rPr lang="en-US" sz="10041" spc="-461">
                <a:solidFill>
                  <a:srgbClr val="00694C"/>
                </a:solidFill>
                <a:latin typeface="Raleway Medium"/>
              </a:rPr>
              <a:t>02.</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2386180" y="4905046"/>
            <a:ext cx="13515640" cy="752475"/>
          </a:xfrm>
          <a:prstGeom prst="rect">
            <a:avLst/>
          </a:prstGeom>
        </p:spPr>
        <p:txBody>
          <a:bodyPr lIns="0" tIns="0" rIns="0" bIns="0" rtlCol="0" anchor="t">
            <a:spAutoFit/>
          </a:bodyPr>
          <a:lstStyle/>
          <a:p>
            <a:pPr marL="0" lvl="1" indent="0" algn="ctr">
              <a:lnSpc>
                <a:spcPts val="5400"/>
              </a:lnSpc>
            </a:pPr>
            <a:r>
              <a:rPr lang="en-US" sz="6000" spc="-276">
                <a:solidFill>
                  <a:srgbClr val="00694C"/>
                </a:solidFill>
                <a:latin typeface="Raleway Medium"/>
              </a:rPr>
              <a:t>Success stories and learnings</a:t>
            </a:r>
          </a:p>
        </p:txBody>
      </p:sp>
      <p:sp>
        <p:nvSpPr>
          <p:cNvPr id="3" name="TextBox 3"/>
          <p:cNvSpPr txBox="1"/>
          <p:nvPr/>
        </p:nvSpPr>
        <p:spPr>
          <a:xfrm>
            <a:off x="2717437" y="5894349"/>
            <a:ext cx="12853125" cy="1944370"/>
          </a:xfrm>
          <a:prstGeom prst="rect">
            <a:avLst/>
          </a:prstGeom>
        </p:spPr>
        <p:txBody>
          <a:bodyPr lIns="0" tIns="0" rIns="0" bIns="0" rtlCol="0" anchor="t">
            <a:spAutoFit/>
          </a:bodyPr>
          <a:lstStyle/>
          <a:p>
            <a:pPr algn="ctr">
              <a:lnSpc>
                <a:spcPts val="3080"/>
              </a:lnSpc>
              <a:spcBef>
                <a:spcPct val="0"/>
              </a:spcBef>
            </a:pPr>
            <a:r>
              <a:rPr lang="en-US" sz="2200">
                <a:solidFill>
                  <a:srgbClr val="00694C"/>
                </a:solidFill>
                <a:latin typeface="Raleway Semi-Bold"/>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p>
        </p:txBody>
      </p:sp>
      <p:sp>
        <p:nvSpPr>
          <p:cNvPr id="4" name="TextBox 4"/>
          <p:cNvSpPr txBox="1"/>
          <p:nvPr/>
        </p:nvSpPr>
        <p:spPr>
          <a:xfrm>
            <a:off x="4431909" y="2172056"/>
            <a:ext cx="9424182" cy="2437715"/>
          </a:xfrm>
          <a:prstGeom prst="rect">
            <a:avLst/>
          </a:prstGeom>
        </p:spPr>
        <p:txBody>
          <a:bodyPr lIns="0" tIns="0" rIns="0" bIns="0" rtlCol="0" anchor="t">
            <a:spAutoFit/>
          </a:bodyPr>
          <a:lstStyle/>
          <a:p>
            <a:pPr marL="0" lvl="1" indent="0" algn="ctr">
              <a:lnSpc>
                <a:spcPts val="17717"/>
              </a:lnSpc>
            </a:pPr>
            <a:r>
              <a:rPr lang="en-US" sz="19686" spc="-905">
                <a:solidFill>
                  <a:srgbClr val="00694C"/>
                </a:solidFill>
                <a:latin typeface="Raleway Bold"/>
              </a:rPr>
              <a:t>92%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0B48C"/>
        </a:solidFill>
        <a:effectLst/>
      </p:bgPr>
    </p:bg>
    <p:spTree>
      <p:nvGrpSpPr>
        <p:cNvPr id="1" name=""/>
        <p:cNvGrpSpPr/>
        <p:nvPr/>
      </p:nvGrpSpPr>
      <p:grpSpPr>
        <a:xfrm>
          <a:off x="0" y="0"/>
          <a:ext cx="0" cy="0"/>
          <a:chOff x="0" y="0"/>
          <a:chExt cx="0" cy="0"/>
        </a:xfrm>
      </p:grpSpPr>
      <p:sp>
        <p:nvSpPr>
          <p:cNvPr id="2" name="TextBox 2"/>
          <p:cNvSpPr txBox="1"/>
          <p:nvPr/>
        </p:nvSpPr>
        <p:spPr>
          <a:xfrm>
            <a:off x="1123950" y="1304925"/>
            <a:ext cx="16040100" cy="1249343"/>
          </a:xfrm>
          <a:prstGeom prst="rect">
            <a:avLst/>
          </a:prstGeom>
        </p:spPr>
        <p:txBody>
          <a:bodyPr lIns="0" tIns="0" rIns="0" bIns="0" rtlCol="0" anchor="t">
            <a:spAutoFit/>
          </a:bodyPr>
          <a:lstStyle/>
          <a:p>
            <a:pPr marL="0" lvl="1" indent="0" algn="ctr">
              <a:lnSpc>
                <a:spcPts val="9037"/>
              </a:lnSpc>
            </a:pPr>
            <a:r>
              <a:rPr lang="en-US" sz="10041" spc="-461">
                <a:solidFill>
                  <a:srgbClr val="FBF6F1"/>
                </a:solidFill>
                <a:latin typeface="Raleway Medium"/>
              </a:rPr>
              <a:t>Comparison</a:t>
            </a:r>
          </a:p>
        </p:txBody>
      </p:sp>
      <p:grpSp>
        <p:nvGrpSpPr>
          <p:cNvPr id="3" name="Group 3"/>
          <p:cNvGrpSpPr/>
          <p:nvPr/>
        </p:nvGrpSpPr>
        <p:grpSpPr>
          <a:xfrm>
            <a:off x="9247395" y="2958361"/>
            <a:ext cx="6253164" cy="5841351"/>
            <a:chOff x="0" y="0"/>
            <a:chExt cx="1394172" cy="1302357"/>
          </a:xfrm>
        </p:grpSpPr>
        <p:sp>
          <p:nvSpPr>
            <p:cNvPr id="4" name="Freeform 4"/>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sp>
        <p:sp>
          <p:nvSpPr>
            <p:cNvPr id="5" name="TextBox 5"/>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2787441" y="2958361"/>
            <a:ext cx="6253164" cy="5841351"/>
            <a:chOff x="0" y="0"/>
            <a:chExt cx="1394172" cy="1302357"/>
          </a:xfrm>
        </p:grpSpPr>
        <p:sp>
          <p:nvSpPr>
            <p:cNvPr id="7" name="Freeform 7"/>
            <p:cNvSpPr/>
            <p:nvPr/>
          </p:nvSpPr>
          <p:spPr>
            <a:xfrm>
              <a:off x="0" y="0"/>
              <a:ext cx="1394172" cy="1302357"/>
            </a:xfrm>
            <a:custGeom>
              <a:avLst/>
              <a:gdLst/>
              <a:ahLst/>
              <a:cxnLst/>
              <a:rect l="l" t="t" r="r" b="b"/>
              <a:pathLst>
                <a:path w="1394172" h="1302357">
                  <a:moveTo>
                    <a:pt x="9905" y="0"/>
                  </a:moveTo>
                  <a:lnTo>
                    <a:pt x="1384268" y="0"/>
                  </a:lnTo>
                  <a:cubicBezTo>
                    <a:pt x="1386895" y="0"/>
                    <a:pt x="1389414" y="1044"/>
                    <a:pt x="1391271" y="2901"/>
                  </a:cubicBezTo>
                  <a:cubicBezTo>
                    <a:pt x="1393129" y="4758"/>
                    <a:pt x="1394172" y="7278"/>
                    <a:pt x="1394172" y="9905"/>
                  </a:cubicBezTo>
                  <a:lnTo>
                    <a:pt x="1394172" y="1292452"/>
                  </a:lnTo>
                  <a:cubicBezTo>
                    <a:pt x="1394172" y="1295079"/>
                    <a:pt x="1393129" y="1297598"/>
                    <a:pt x="1391271" y="1299456"/>
                  </a:cubicBezTo>
                  <a:cubicBezTo>
                    <a:pt x="1389414" y="1301313"/>
                    <a:pt x="1386895" y="1302357"/>
                    <a:pt x="1384268" y="1302357"/>
                  </a:cubicBezTo>
                  <a:lnTo>
                    <a:pt x="9905" y="1302357"/>
                  </a:lnTo>
                  <a:cubicBezTo>
                    <a:pt x="7278" y="1302357"/>
                    <a:pt x="4758" y="1301313"/>
                    <a:pt x="2901" y="1299456"/>
                  </a:cubicBezTo>
                  <a:cubicBezTo>
                    <a:pt x="1044" y="1297598"/>
                    <a:pt x="0" y="1295079"/>
                    <a:pt x="0" y="1292452"/>
                  </a:cubicBezTo>
                  <a:lnTo>
                    <a:pt x="0" y="9905"/>
                  </a:lnTo>
                  <a:cubicBezTo>
                    <a:pt x="0" y="7278"/>
                    <a:pt x="1044" y="4758"/>
                    <a:pt x="2901" y="2901"/>
                  </a:cubicBezTo>
                  <a:cubicBezTo>
                    <a:pt x="4758" y="1044"/>
                    <a:pt x="7278" y="0"/>
                    <a:pt x="9905" y="0"/>
                  </a:cubicBezTo>
                  <a:close/>
                </a:path>
              </a:pathLst>
            </a:custGeom>
            <a:solidFill>
              <a:srgbClr val="A9DFD0"/>
            </a:solidFill>
          </p:spPr>
        </p:sp>
        <p:sp>
          <p:nvSpPr>
            <p:cNvPr id="8" name="TextBox 8"/>
            <p:cNvSpPr txBox="1"/>
            <p:nvPr/>
          </p:nvSpPr>
          <p:spPr>
            <a:xfrm>
              <a:off x="0" y="-38100"/>
              <a:ext cx="1394172" cy="1340457"/>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3729401" y="3826781"/>
            <a:ext cx="4369245" cy="1323975"/>
          </a:xfrm>
          <a:prstGeom prst="rect">
            <a:avLst/>
          </a:prstGeom>
        </p:spPr>
        <p:txBody>
          <a:bodyPr lIns="0" tIns="0" rIns="0" bIns="0" rtlCol="0" anchor="t">
            <a:spAutoFit/>
          </a:bodyPr>
          <a:lstStyle/>
          <a:p>
            <a:pPr marL="0" lvl="1" indent="0" algn="ctr">
              <a:lnSpc>
                <a:spcPts val="4950"/>
              </a:lnSpc>
            </a:pPr>
            <a:r>
              <a:rPr lang="en-US" sz="5500" spc="-253">
                <a:solidFill>
                  <a:srgbClr val="00694C"/>
                </a:solidFill>
                <a:latin typeface="Raleway Medium"/>
              </a:rPr>
              <a:t>Current Results</a:t>
            </a:r>
          </a:p>
        </p:txBody>
      </p:sp>
      <p:sp>
        <p:nvSpPr>
          <p:cNvPr id="10" name="TextBox 10"/>
          <p:cNvSpPr txBox="1"/>
          <p:nvPr/>
        </p:nvSpPr>
        <p:spPr>
          <a:xfrm>
            <a:off x="10357872" y="3826781"/>
            <a:ext cx="4032209" cy="1323975"/>
          </a:xfrm>
          <a:prstGeom prst="rect">
            <a:avLst/>
          </a:prstGeom>
        </p:spPr>
        <p:txBody>
          <a:bodyPr lIns="0" tIns="0" rIns="0" bIns="0" rtlCol="0" anchor="t">
            <a:spAutoFit/>
          </a:bodyPr>
          <a:lstStyle/>
          <a:p>
            <a:pPr marL="0" lvl="1" indent="0" algn="ctr">
              <a:lnSpc>
                <a:spcPts val="4950"/>
              </a:lnSpc>
            </a:pPr>
            <a:r>
              <a:rPr lang="en-US" sz="5500" spc="-253">
                <a:solidFill>
                  <a:srgbClr val="00694C"/>
                </a:solidFill>
                <a:latin typeface="Raleway Medium"/>
              </a:rPr>
              <a:t>Previous Periods</a:t>
            </a:r>
          </a:p>
        </p:txBody>
      </p:sp>
      <p:sp>
        <p:nvSpPr>
          <p:cNvPr id="11" name="TextBox 11"/>
          <p:cNvSpPr txBox="1"/>
          <p:nvPr/>
        </p:nvSpPr>
        <p:spPr>
          <a:xfrm>
            <a:off x="3495243" y="5471860"/>
            <a:ext cx="4837561" cy="2602307"/>
          </a:xfrm>
          <a:prstGeom prst="rect">
            <a:avLst/>
          </a:prstGeom>
        </p:spPr>
        <p:txBody>
          <a:bodyPr lIns="0" tIns="0" rIns="0" bIns="0" rtlCol="0" anchor="t">
            <a:spAutoFit/>
          </a:bodyPr>
          <a:lstStyle/>
          <a:p>
            <a:pPr algn="just">
              <a:lnSpc>
                <a:spcPts val="2976"/>
              </a:lnSpc>
              <a:spcBef>
                <a:spcPct val="0"/>
              </a:spcBef>
            </a:pPr>
            <a:r>
              <a:rPr lang="en-US" sz="2126">
                <a:solidFill>
                  <a:srgbClr val="00694C"/>
                </a:solidFill>
                <a:latin typeface="Raleway Semi-Bold"/>
              </a:rPr>
              <a:t>Lorem ipsum dolor sit amet, consectetur adipiscing elit, sed do eiusmod tempor incididunt ut labore et dolore magna aliqua. Ut enim ad minim veniam, quis nostrud exercitation ullamco laboris nisi ut aliquip ex ea commodo consequat. </a:t>
            </a:r>
          </a:p>
        </p:txBody>
      </p:sp>
      <p:sp>
        <p:nvSpPr>
          <p:cNvPr id="12" name="TextBox 12"/>
          <p:cNvSpPr txBox="1"/>
          <p:nvPr/>
        </p:nvSpPr>
        <p:spPr>
          <a:xfrm>
            <a:off x="9955196" y="5471860"/>
            <a:ext cx="4837561" cy="2602307"/>
          </a:xfrm>
          <a:prstGeom prst="rect">
            <a:avLst/>
          </a:prstGeom>
        </p:spPr>
        <p:txBody>
          <a:bodyPr lIns="0" tIns="0" rIns="0" bIns="0" rtlCol="0" anchor="t">
            <a:spAutoFit/>
          </a:bodyPr>
          <a:lstStyle/>
          <a:p>
            <a:pPr algn="just">
              <a:lnSpc>
                <a:spcPts val="2976"/>
              </a:lnSpc>
              <a:spcBef>
                <a:spcPct val="0"/>
              </a:spcBef>
            </a:pPr>
            <a:r>
              <a:rPr lang="en-US" sz="2126">
                <a:solidFill>
                  <a:srgbClr val="00694C"/>
                </a:solidFill>
                <a:latin typeface="Raleway Semi-Bold"/>
              </a:rPr>
              <a:t>Lorem ipsum dolor sit amet, consectetur adipiscing elit, sed do eiusmod tempor incididunt ut labore et dolore magna aliqua. Ut enim ad minim veniam, quis nostrud exercitation ullamco laboris nisi ut aliquip ex ea commodo consequat.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A9DFD0"/>
        </a:solidFill>
        <a:effectLst/>
      </p:bgPr>
    </p:bg>
    <p:spTree>
      <p:nvGrpSpPr>
        <p:cNvPr id="1" name=""/>
        <p:cNvGrpSpPr/>
        <p:nvPr/>
      </p:nvGrpSpPr>
      <p:grpSpPr>
        <a:xfrm>
          <a:off x="0" y="0"/>
          <a:ext cx="0" cy="0"/>
          <a:chOff x="0" y="0"/>
          <a:chExt cx="0" cy="0"/>
        </a:xfrm>
      </p:grpSpPr>
      <p:sp>
        <p:nvSpPr>
          <p:cNvPr id="2" name="TextBox 2"/>
          <p:cNvSpPr txBox="1"/>
          <p:nvPr/>
        </p:nvSpPr>
        <p:spPr>
          <a:xfrm>
            <a:off x="1219200" y="2075229"/>
            <a:ext cx="7924800" cy="3535343"/>
          </a:xfrm>
          <a:prstGeom prst="rect">
            <a:avLst/>
          </a:prstGeom>
        </p:spPr>
        <p:txBody>
          <a:bodyPr lIns="0" tIns="0" rIns="0" bIns="0" rtlCol="0" anchor="t">
            <a:spAutoFit/>
          </a:bodyPr>
          <a:lstStyle/>
          <a:p>
            <a:pPr marL="0" lvl="1" indent="0">
              <a:lnSpc>
                <a:spcPts val="9037"/>
              </a:lnSpc>
            </a:pPr>
            <a:r>
              <a:rPr lang="en-US" sz="10041" spc="-461" dirty="0">
                <a:solidFill>
                  <a:srgbClr val="00694C"/>
                </a:solidFill>
                <a:latin typeface="Raleway Medium"/>
              </a:rPr>
              <a:t>External and internal challenges</a:t>
            </a:r>
          </a:p>
        </p:txBody>
      </p:sp>
      <p:sp>
        <p:nvSpPr>
          <p:cNvPr id="3" name="TextBox 3"/>
          <p:cNvSpPr txBox="1"/>
          <p:nvPr/>
        </p:nvSpPr>
        <p:spPr>
          <a:xfrm>
            <a:off x="1219200" y="5762577"/>
            <a:ext cx="7635008" cy="2725420"/>
          </a:xfrm>
          <a:prstGeom prst="rect">
            <a:avLst/>
          </a:prstGeom>
        </p:spPr>
        <p:txBody>
          <a:bodyPr lIns="0" tIns="0" rIns="0" bIns="0" rtlCol="0" anchor="t">
            <a:spAutoFit/>
          </a:bodyPr>
          <a:lstStyle/>
          <a:p>
            <a:pPr>
              <a:lnSpc>
                <a:spcPts val="3080"/>
              </a:lnSpc>
              <a:spcBef>
                <a:spcPct val="0"/>
              </a:spcBef>
            </a:pPr>
            <a:r>
              <a:rPr lang="en-US" sz="2200">
                <a:solidFill>
                  <a:srgbClr val="00694C"/>
                </a:solidFill>
                <a:latin typeface="Raleway Semi-Bold"/>
              </a:rPr>
              <a:t>Lorem ipsum dolor sit amet, consectetur adipiscing elit, sed do eiusmod tempor incididunt ut labore et dolore magna aliqua.</a:t>
            </a:r>
          </a:p>
          <a:p>
            <a:pPr>
              <a:lnSpc>
                <a:spcPts val="3080"/>
              </a:lnSpc>
              <a:spcBef>
                <a:spcPct val="0"/>
              </a:spcBef>
            </a:pPr>
            <a:r>
              <a:rPr lang="en-US" sz="2200">
                <a:solidFill>
                  <a:srgbClr val="00694C"/>
                </a:solidFill>
                <a:latin typeface="Raleway Semi-Bold"/>
              </a:rPr>
              <a:t>Ut enim ad minim veniam, quis nostrud exercitation ullamco laboris nisi ut aliquip ex ea commodo consequat. Duis aute irure dolor in reprehenderit in voluptate velit esse cillum dolore eu fugiat nulla pariatur.</a:t>
            </a:r>
          </a:p>
        </p:txBody>
      </p:sp>
      <p:sp>
        <p:nvSpPr>
          <p:cNvPr id="4" name="Freeform 4"/>
          <p:cNvSpPr/>
          <p:nvPr/>
        </p:nvSpPr>
        <p:spPr>
          <a:xfrm>
            <a:off x="10167540" y="1529149"/>
            <a:ext cx="6663549" cy="7228702"/>
          </a:xfrm>
          <a:custGeom>
            <a:avLst/>
            <a:gdLst/>
            <a:ahLst/>
            <a:cxnLst/>
            <a:rect l="l" t="t" r="r" b="b"/>
            <a:pathLst>
              <a:path w="6663549" h="7228702">
                <a:moveTo>
                  <a:pt x="0" y="0"/>
                </a:moveTo>
                <a:lnTo>
                  <a:pt x="6663549" y="0"/>
                </a:lnTo>
                <a:lnTo>
                  <a:pt x="6663549" y="7228702"/>
                </a:lnTo>
                <a:lnTo>
                  <a:pt x="0" y="7228702"/>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BF6F1"/>
        </a:solidFill>
        <a:effectLst/>
      </p:bgPr>
    </p:bg>
    <p:spTree>
      <p:nvGrpSpPr>
        <p:cNvPr id="1" name=""/>
        <p:cNvGrpSpPr/>
        <p:nvPr/>
      </p:nvGrpSpPr>
      <p:grpSpPr>
        <a:xfrm>
          <a:off x="0" y="0"/>
          <a:ext cx="0" cy="0"/>
          <a:chOff x="0" y="0"/>
          <a:chExt cx="0" cy="0"/>
        </a:xfrm>
      </p:grpSpPr>
      <p:sp>
        <p:nvSpPr>
          <p:cNvPr id="2" name="TextBox 2"/>
          <p:cNvSpPr txBox="1"/>
          <p:nvPr/>
        </p:nvSpPr>
        <p:spPr>
          <a:xfrm>
            <a:off x="1219200" y="2404427"/>
            <a:ext cx="8752518" cy="2828926"/>
          </a:xfrm>
          <a:prstGeom prst="rect">
            <a:avLst/>
          </a:prstGeom>
        </p:spPr>
        <p:txBody>
          <a:bodyPr lIns="0" tIns="0" rIns="0" bIns="0" rtlCol="0" anchor="t">
            <a:spAutoFit/>
          </a:bodyPr>
          <a:lstStyle/>
          <a:p>
            <a:pPr marL="0" lvl="1" indent="0">
              <a:lnSpc>
                <a:spcPts val="7200"/>
              </a:lnSpc>
            </a:pPr>
            <a:r>
              <a:rPr lang="en-US" sz="8000" spc="-368">
                <a:solidFill>
                  <a:srgbClr val="00694C"/>
                </a:solidFill>
                <a:latin typeface="Raleway Medium"/>
              </a:rPr>
              <a:t>Economic implications of current trends</a:t>
            </a:r>
          </a:p>
        </p:txBody>
      </p:sp>
      <p:sp>
        <p:nvSpPr>
          <p:cNvPr id="3" name="TextBox 3"/>
          <p:cNvSpPr txBox="1"/>
          <p:nvPr/>
        </p:nvSpPr>
        <p:spPr>
          <a:xfrm>
            <a:off x="1219200" y="5376228"/>
            <a:ext cx="7635008" cy="2725420"/>
          </a:xfrm>
          <a:prstGeom prst="rect">
            <a:avLst/>
          </a:prstGeom>
        </p:spPr>
        <p:txBody>
          <a:bodyPr lIns="0" tIns="0" rIns="0" bIns="0" rtlCol="0" anchor="t">
            <a:spAutoFit/>
          </a:bodyPr>
          <a:lstStyle/>
          <a:p>
            <a:pPr>
              <a:lnSpc>
                <a:spcPts val="3080"/>
              </a:lnSpc>
              <a:spcBef>
                <a:spcPct val="0"/>
              </a:spcBef>
            </a:pPr>
            <a:r>
              <a:rPr lang="en-US" sz="2200">
                <a:solidFill>
                  <a:srgbClr val="00694C"/>
                </a:solidFill>
                <a:latin typeface="Raleway Semi-Bold"/>
              </a:rPr>
              <a:t>Lorem ipsum dolor sit amet, consectetur adipiscing elit, sed do eiusmod tempor incididunt ut labore et dolore magna aliqua.</a:t>
            </a:r>
          </a:p>
          <a:p>
            <a:pPr>
              <a:lnSpc>
                <a:spcPts val="3080"/>
              </a:lnSpc>
              <a:spcBef>
                <a:spcPct val="0"/>
              </a:spcBef>
            </a:pPr>
            <a:r>
              <a:rPr lang="en-US" sz="2200">
                <a:solidFill>
                  <a:srgbClr val="00694C"/>
                </a:solidFill>
                <a:latin typeface="Raleway Semi-Bold"/>
              </a:rPr>
              <a:t>Ut enim ad minim veniam, quis nostrud exercitation ullamco laboris nisi ut aliquip ex ea commodo consequat. Duis aute irure dolor in reprehenderit in voluptate velit esse cillum dolore eu fugiat nulla pariatur.</a:t>
            </a:r>
          </a:p>
        </p:txBody>
      </p:sp>
      <p:pic>
        <p:nvPicPr>
          <p:cNvPr id="4" name="Picture 4"/>
          <p:cNvPicPr>
            <a:picLocks noChangeAspect="1"/>
          </p:cNvPicPr>
          <p:nvPr/>
        </p:nvPicPr>
        <p:blipFill>
          <a:blip r:embed="rId2"/>
          <a:stretch>
            <a:fillRect/>
          </a:stretch>
        </p:blipFill>
        <p:spPr>
          <a:xfrm>
            <a:off x="9775475" y="1314608"/>
            <a:ext cx="7657784" cy="765778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1485900"/>
            <a:ext cx="6781800" cy="1395895"/>
          </a:xfrm>
          <a:prstGeom prst="rect">
            <a:avLst/>
          </a:prstGeom>
        </p:spPr>
        <p:txBody>
          <a:bodyPr wrap="square" lIns="0" tIns="0" rIns="0" bIns="0" rtlCol="0" anchor="t">
            <a:spAutoFit/>
          </a:bodyPr>
          <a:lstStyle/>
          <a:p>
            <a:pPr marL="0" lvl="1" indent="0">
              <a:lnSpc>
                <a:spcPts val="5400"/>
              </a:lnSpc>
            </a:pPr>
            <a:r>
              <a:rPr lang="en-US" sz="6600" b="1" spc="-276" dirty="0">
                <a:solidFill>
                  <a:srgbClr val="00694C"/>
                </a:solidFill>
                <a:latin typeface="Raleway Medium"/>
              </a:rPr>
              <a:t>INTRODUCTION</a:t>
            </a:r>
          </a:p>
          <a:p>
            <a:pPr marL="0" lvl="1" indent="0" algn="ctr">
              <a:lnSpc>
                <a:spcPts val="5400"/>
              </a:lnSpc>
            </a:pP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1905000" y="3238500"/>
            <a:ext cx="13792200" cy="5262979"/>
          </a:xfrm>
          <a:prstGeom prst="rect">
            <a:avLst/>
          </a:prstGeom>
          <a:noFill/>
        </p:spPr>
        <p:txBody>
          <a:bodyPr wrap="square" rtlCol="0">
            <a:spAutoFit/>
          </a:bodyPr>
          <a:lstStyle/>
          <a:p>
            <a:r>
              <a:rPr lang="en-US" sz="4800" dirty="0" err="1"/>
              <a:t>MovieLens</a:t>
            </a:r>
            <a:r>
              <a:rPr lang="en-US" sz="4800" dirty="0"/>
              <a:t> assists movie enthusiasts in discovering films tailored to their preferences.</a:t>
            </a:r>
          </a:p>
          <a:p>
            <a:endParaRPr lang="en-US" sz="4800" dirty="0"/>
          </a:p>
          <a:p>
            <a:r>
              <a:rPr lang="en-US" sz="4800" dirty="0"/>
              <a:t>Recommendation systems are crafted to suggest specific items to customers based on statistical analysis of their profile history and similarities in their interests.</a:t>
            </a:r>
            <a:endParaRPr lang="en-KR" sz="4800" dirty="0"/>
          </a:p>
        </p:txBody>
      </p:sp>
    </p:spTree>
    <p:extLst>
      <p:ext uri="{BB962C8B-B14F-4D97-AF65-F5344CB8AC3E}">
        <p14:creationId xmlns:p14="http://schemas.microsoft.com/office/powerpoint/2010/main" val="1750965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1485900"/>
            <a:ext cx="6781800" cy="1395895"/>
          </a:xfrm>
          <a:prstGeom prst="rect">
            <a:avLst/>
          </a:prstGeom>
        </p:spPr>
        <p:txBody>
          <a:bodyPr wrap="square" lIns="0" tIns="0" rIns="0" bIns="0" rtlCol="0" anchor="t">
            <a:spAutoFit/>
          </a:bodyPr>
          <a:lstStyle/>
          <a:p>
            <a:pPr marL="0" lvl="1" indent="0">
              <a:lnSpc>
                <a:spcPts val="5400"/>
              </a:lnSpc>
            </a:pPr>
            <a:r>
              <a:rPr lang="en-US" sz="6600" b="1" spc="-276" dirty="0">
                <a:solidFill>
                  <a:srgbClr val="00694C"/>
                </a:solidFill>
                <a:latin typeface="Raleway Medium"/>
              </a:rPr>
              <a:t>PROBLEM</a:t>
            </a:r>
          </a:p>
          <a:p>
            <a:pPr marL="0" lvl="1" indent="0" algn="ctr">
              <a:lnSpc>
                <a:spcPts val="5400"/>
              </a:lnSpc>
            </a:pP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2247900" y="2881795"/>
            <a:ext cx="13792200" cy="6001643"/>
          </a:xfrm>
          <a:prstGeom prst="rect">
            <a:avLst/>
          </a:prstGeom>
          <a:noFill/>
        </p:spPr>
        <p:txBody>
          <a:bodyPr wrap="square" rtlCol="0">
            <a:spAutoFit/>
          </a:bodyPr>
          <a:lstStyle/>
          <a:p>
            <a:r>
              <a:rPr lang="en-US" sz="4800" dirty="0"/>
              <a:t>The problem is to investigate the feasibility of predicting movie ratings based on user profiles. Traditional recommendation systems rely on historical data and user similarities to make recommendations, but it's unclear if we can accurately predict movie ratings solely from user profiles. We need to determine if such a prediction model is viable and if it can outperform trivial models.</a:t>
            </a:r>
            <a:endParaRPr lang="en-KR" sz="4800" dirty="0"/>
          </a:p>
        </p:txBody>
      </p:sp>
    </p:spTree>
    <p:extLst>
      <p:ext uri="{BB962C8B-B14F-4D97-AF65-F5344CB8AC3E}">
        <p14:creationId xmlns:p14="http://schemas.microsoft.com/office/powerpoint/2010/main" val="724081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1485900"/>
            <a:ext cx="6781800" cy="1395895"/>
          </a:xfrm>
          <a:prstGeom prst="rect">
            <a:avLst/>
          </a:prstGeom>
        </p:spPr>
        <p:txBody>
          <a:bodyPr wrap="square" lIns="0" tIns="0" rIns="0" bIns="0" rtlCol="0" anchor="t">
            <a:spAutoFit/>
          </a:bodyPr>
          <a:lstStyle/>
          <a:p>
            <a:pPr marL="0" lvl="1" indent="0">
              <a:lnSpc>
                <a:spcPts val="5400"/>
              </a:lnSpc>
            </a:pPr>
            <a:r>
              <a:rPr lang="en-US" sz="6600" b="1" spc="-276" dirty="0">
                <a:solidFill>
                  <a:srgbClr val="00694C"/>
                </a:solidFill>
                <a:latin typeface="Raleway Medium"/>
              </a:rPr>
              <a:t>GOAL</a:t>
            </a:r>
          </a:p>
          <a:p>
            <a:pPr marL="0" lvl="1" indent="0" algn="ctr">
              <a:lnSpc>
                <a:spcPts val="5400"/>
              </a:lnSpc>
            </a:pP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2247900" y="2881795"/>
            <a:ext cx="13792200" cy="6740307"/>
          </a:xfrm>
          <a:prstGeom prst="rect">
            <a:avLst/>
          </a:prstGeom>
          <a:noFill/>
        </p:spPr>
        <p:txBody>
          <a:bodyPr wrap="square" rtlCol="0">
            <a:spAutoFit/>
          </a:bodyPr>
          <a:lstStyle/>
          <a:p>
            <a:r>
              <a:rPr lang="en-US" sz="4800" dirty="0"/>
              <a:t>The goal of this project is to develop a non-trivial prediction model capable of accurately predicting movie ratings for any given user. By creating a model that surpasses the performance of trivial models, we aim to demonstrate the potential effectiveness of using user profiles to predict movie ratings. This will contribute to the advancement of recommendation systems and enhance user experiences in platforms like </a:t>
            </a:r>
            <a:r>
              <a:rPr lang="en-US" sz="4800" dirty="0" err="1"/>
              <a:t>MovieLens</a:t>
            </a:r>
            <a:r>
              <a:rPr lang="en-US" sz="4800" dirty="0"/>
              <a:t>.</a:t>
            </a:r>
            <a:endParaRPr lang="en-KR" sz="4800" dirty="0"/>
          </a:p>
        </p:txBody>
      </p:sp>
    </p:spTree>
    <p:extLst>
      <p:ext uri="{BB962C8B-B14F-4D97-AF65-F5344CB8AC3E}">
        <p14:creationId xmlns:p14="http://schemas.microsoft.com/office/powerpoint/2010/main" val="2168816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34979" y="800636"/>
            <a:ext cx="14554200" cy="2031325"/>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GENERAL DESCRIPTION OF DATASET IN RATINGS</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1905000" y="3238500"/>
            <a:ext cx="13792200" cy="6247864"/>
          </a:xfrm>
          <a:prstGeom prst="rect">
            <a:avLst/>
          </a:prstGeom>
          <a:noFill/>
        </p:spPr>
        <p:txBody>
          <a:bodyPr wrap="square" rtlCol="0">
            <a:spAutoFit/>
          </a:bodyPr>
          <a:lstStyle/>
          <a:p>
            <a:pPr marL="685800" indent="-685800">
              <a:buFont typeface="Arial" panose="020B0604020202020204" pitchFamily="34" charset="0"/>
              <a:buChar char="•"/>
            </a:pPr>
            <a:r>
              <a:rPr lang="en-US" sz="4000" b="1" dirty="0"/>
              <a:t>Variables: </a:t>
            </a:r>
            <a:r>
              <a:rPr lang="en-US" sz="4000" b="1" dirty="0" err="1"/>
              <a:t>userId</a:t>
            </a:r>
            <a:r>
              <a:rPr lang="en-US" sz="4000" b="1" dirty="0"/>
              <a:t> ,</a:t>
            </a:r>
            <a:r>
              <a:rPr lang="en-US" sz="4000" b="1" dirty="0" err="1"/>
              <a:t>movieId</a:t>
            </a:r>
            <a:r>
              <a:rPr lang="en-US" sz="4000" b="1" dirty="0"/>
              <a:t> ,rating ,timestamp</a:t>
            </a:r>
          </a:p>
          <a:p>
            <a:pPr marL="685800" indent="-685800">
              <a:buFont typeface="Arial" panose="020B0604020202020204" pitchFamily="34" charset="0"/>
              <a:buChar char="•"/>
            </a:pPr>
            <a:r>
              <a:rPr lang="en-US" sz="4000" dirty="0" err="1"/>
              <a:t>MovieLens</a:t>
            </a:r>
            <a:r>
              <a:rPr lang="en-US" sz="4000" dirty="0"/>
              <a:t> users were selected at random for inclusion. Their ids have been anonymized.</a:t>
            </a:r>
          </a:p>
          <a:p>
            <a:pPr marL="685800" indent="-685800">
              <a:buFont typeface="Arial" panose="020B0604020202020204" pitchFamily="34" charset="0"/>
              <a:buChar char="•"/>
            </a:pPr>
            <a:r>
              <a:rPr lang="en-US" sz="4000" dirty="0" err="1"/>
              <a:t>MovieId</a:t>
            </a:r>
            <a:r>
              <a:rPr lang="en-US" sz="4000" dirty="0"/>
              <a:t> are consistent with between ratings, tags , movies and links.</a:t>
            </a:r>
          </a:p>
          <a:p>
            <a:pPr marL="685800" indent="-685800">
              <a:buFont typeface="Arial" panose="020B0604020202020204" pitchFamily="34" charset="0"/>
              <a:buChar char="•"/>
            </a:pPr>
            <a:r>
              <a:rPr lang="en-US" sz="4000" dirty="0" err="1"/>
              <a:t>MovieId</a:t>
            </a:r>
            <a:r>
              <a:rPr lang="en-US" sz="4000" dirty="0"/>
              <a:t> refers to the same movies across these four data files.</a:t>
            </a:r>
          </a:p>
          <a:p>
            <a:pPr marL="685800" indent="-685800">
              <a:buFont typeface="Arial" panose="020B0604020202020204" pitchFamily="34" charset="0"/>
              <a:buChar char="•"/>
            </a:pPr>
            <a:r>
              <a:rPr lang="en-US" sz="4000" dirty="0"/>
              <a:t>Ratings are made on a 5-star scale, with half-star increments (0.5 stars - 5.0 stars).</a:t>
            </a:r>
          </a:p>
          <a:p>
            <a:pPr marL="685800" indent="-685800">
              <a:buFont typeface="Arial" panose="020B0604020202020204" pitchFamily="34" charset="0"/>
              <a:buChar char="•"/>
            </a:pPr>
            <a:r>
              <a:rPr lang="en-US" sz="4000" dirty="0"/>
              <a:t>Timestamps represent seconds since midnight Coordinated Universal Time (UTC) of January 1, 1970.</a:t>
            </a:r>
            <a:endParaRPr lang="en-KR" sz="4000" dirty="0"/>
          </a:p>
        </p:txBody>
      </p:sp>
    </p:spTree>
    <p:extLst>
      <p:ext uri="{BB962C8B-B14F-4D97-AF65-F5344CB8AC3E}">
        <p14:creationId xmlns:p14="http://schemas.microsoft.com/office/powerpoint/2010/main" val="4165316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143000" y="800636"/>
            <a:ext cx="14554200" cy="2031325"/>
          </a:xfrm>
          <a:prstGeom prst="rect">
            <a:avLst/>
          </a:prstGeom>
        </p:spPr>
        <p:txBody>
          <a:bodyPr wrap="square" lIns="0" tIns="0" rIns="0" bIns="0" rtlCol="0" anchor="t">
            <a:spAutoFit/>
          </a:bodyPr>
          <a:lstStyle/>
          <a:p>
            <a:pPr marL="0" lvl="1" indent="0"/>
            <a:r>
              <a:rPr lang="en-US" sz="6600" b="1" spc="-276" dirty="0">
                <a:solidFill>
                  <a:srgbClr val="00694C"/>
                </a:solidFill>
                <a:latin typeface="Raleway Medium"/>
              </a:rPr>
              <a:t>GENERAL DESCRIPTION OF DATASET IN MOVIES</a:t>
            </a:r>
            <a:endParaRPr lang="en-US" sz="6000" spc="-276" dirty="0">
              <a:solidFill>
                <a:srgbClr val="00694C"/>
              </a:solidFill>
              <a:latin typeface="Raleway Medium"/>
            </a:endParaRPr>
          </a:p>
        </p:txBody>
      </p:sp>
      <p:sp>
        <p:nvSpPr>
          <p:cNvPr id="3" name="TextBox 2">
            <a:extLst>
              <a:ext uri="{FF2B5EF4-FFF2-40B4-BE49-F238E27FC236}">
                <a16:creationId xmlns:a16="http://schemas.microsoft.com/office/drawing/2014/main" id="{ADC6FAAE-2819-0D47-A99D-0D945148CA6E}"/>
              </a:ext>
            </a:extLst>
          </p:cNvPr>
          <p:cNvSpPr txBox="1"/>
          <p:nvPr/>
        </p:nvSpPr>
        <p:spPr>
          <a:xfrm>
            <a:off x="1905000" y="3238500"/>
            <a:ext cx="13792200" cy="5632311"/>
          </a:xfrm>
          <a:prstGeom prst="rect">
            <a:avLst/>
          </a:prstGeom>
          <a:noFill/>
        </p:spPr>
        <p:txBody>
          <a:bodyPr wrap="square" rtlCol="0">
            <a:spAutoFit/>
          </a:bodyPr>
          <a:lstStyle/>
          <a:p>
            <a:pPr marL="685800" indent="-685800">
              <a:buFont typeface="Arial" panose="020B0604020202020204" pitchFamily="34" charset="0"/>
              <a:buChar char="•"/>
            </a:pPr>
            <a:r>
              <a:rPr lang="en-US" sz="3600" b="1" dirty="0"/>
              <a:t>Variables (</a:t>
            </a:r>
            <a:r>
              <a:rPr lang="en-US" sz="3600" b="1" dirty="0" err="1"/>
              <a:t>movieId</a:t>
            </a:r>
            <a:r>
              <a:rPr lang="en-US" sz="3600" b="1" dirty="0"/>
              <a:t>, title, genres)</a:t>
            </a:r>
          </a:p>
          <a:p>
            <a:pPr marL="685800" indent="-685800">
              <a:buFont typeface="Arial" panose="020B0604020202020204" pitchFamily="34" charset="0"/>
              <a:buChar char="•"/>
            </a:pPr>
            <a:r>
              <a:rPr lang="en-US" sz="3600" dirty="0" err="1"/>
              <a:t>MovieId</a:t>
            </a:r>
            <a:r>
              <a:rPr lang="en-US" sz="3600" dirty="0"/>
              <a:t> are consistent with between ratings, tags ,movies and links.</a:t>
            </a:r>
          </a:p>
          <a:p>
            <a:pPr marL="685800" indent="-685800">
              <a:buFont typeface="Arial" panose="020B0604020202020204" pitchFamily="34" charset="0"/>
              <a:buChar char="•"/>
            </a:pPr>
            <a:r>
              <a:rPr lang="en-US" sz="3600" dirty="0" err="1"/>
              <a:t>MovieId</a:t>
            </a:r>
            <a:r>
              <a:rPr lang="en-US" sz="3600" dirty="0"/>
              <a:t> refers to the same movies across these four data files.</a:t>
            </a:r>
          </a:p>
          <a:p>
            <a:pPr marL="685800" indent="-685800">
              <a:buFont typeface="Arial" panose="020B0604020202020204" pitchFamily="34" charset="0"/>
              <a:buChar char="•"/>
            </a:pPr>
            <a:r>
              <a:rPr lang="en-US" sz="3600" dirty="0"/>
              <a:t>Title are entered manually and imported from https://</a:t>
            </a:r>
            <a:r>
              <a:rPr lang="en-US" sz="3600" dirty="0" err="1"/>
              <a:t>www.themoviedb.org</a:t>
            </a:r>
            <a:r>
              <a:rPr lang="en-US" sz="3600" dirty="0"/>
              <a:t>/.</a:t>
            </a:r>
          </a:p>
          <a:p>
            <a:pPr marL="685800" indent="-685800">
              <a:buFont typeface="Arial" panose="020B0604020202020204" pitchFamily="34" charset="0"/>
              <a:buChar char="•"/>
            </a:pPr>
            <a:r>
              <a:rPr lang="en-US" sz="3600" dirty="0"/>
              <a:t>Genres list separated by pipeline | includes the following : Action, Adventure,</a:t>
            </a:r>
          </a:p>
          <a:p>
            <a:pPr marL="685800" indent="-685800">
              <a:buFont typeface="Arial" panose="020B0604020202020204" pitchFamily="34" charset="0"/>
              <a:buChar char="•"/>
            </a:pPr>
            <a:r>
              <a:rPr lang="en-US" sz="3600" dirty="0"/>
              <a:t>Animation, Children’s, Comedy, Crime, Documentary, Drama, Fantasy, Film- Noir, Horror, Musical, Mystery, Romance, Sci-Fi, Thriller, War , Western.</a:t>
            </a:r>
            <a:endParaRPr lang="en-KR" sz="3600" dirty="0"/>
          </a:p>
        </p:txBody>
      </p:sp>
    </p:spTree>
    <p:extLst>
      <p:ext uri="{BB962C8B-B14F-4D97-AF65-F5344CB8AC3E}">
        <p14:creationId xmlns:p14="http://schemas.microsoft.com/office/powerpoint/2010/main" val="761525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2459</Words>
  <Application>Microsoft Macintosh PowerPoint</Application>
  <PresentationFormat>Custom</PresentationFormat>
  <Paragraphs>184</Paragraphs>
  <Slides>47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Raleway Bold</vt:lpstr>
      <vt:lpstr>Calibri</vt:lpstr>
      <vt:lpstr>Raleway Medium</vt:lpstr>
      <vt:lpstr>Arial</vt:lpstr>
      <vt:lpstr>Raleway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LIM YEONJAE</cp:lastModifiedBy>
  <cp:revision>12</cp:revision>
  <dcterms:created xsi:type="dcterms:W3CDTF">2006-08-16T00:00:00Z</dcterms:created>
  <dcterms:modified xsi:type="dcterms:W3CDTF">2024-02-24T22:03:16Z</dcterms:modified>
  <dc:identifier>DAF9EXJ_AfA</dc:identifier>
</cp:coreProperties>
</file>